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6807200" cy="9939338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206"/>
    <a:srgbClr val="4B5320"/>
    <a:srgbClr val="003399"/>
    <a:srgbClr val="000000"/>
    <a:srgbClr val="0000FF"/>
    <a:srgbClr val="D4D6AE"/>
    <a:srgbClr val="00CC00"/>
    <a:srgbClr val="818200"/>
    <a:srgbClr val="00FF00"/>
    <a:srgbClr val="3E4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4660"/>
  </p:normalViewPr>
  <p:slideViewPr>
    <p:cSldViewPr>
      <p:cViewPr>
        <p:scale>
          <a:sx n="150" d="100"/>
          <a:sy n="150" d="100"/>
        </p:scale>
        <p:origin x="2388" y="27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8"/>
          </a:xfrm>
          <a:prstGeom prst="rect">
            <a:avLst/>
          </a:prstGeom>
        </p:spPr>
        <p:txBody>
          <a:bodyPr vert="horz" lIns="91825" tIns="45912" rIns="91825" bIns="459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41" y="0"/>
            <a:ext cx="2949787" cy="496968"/>
          </a:xfrm>
          <a:prstGeom prst="rect">
            <a:avLst/>
          </a:prstGeom>
        </p:spPr>
        <p:txBody>
          <a:bodyPr vert="horz" lIns="91825" tIns="45912" rIns="91825" bIns="45912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25" tIns="45912" rIns="91825" bIns="459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3"/>
          </a:xfrm>
          <a:prstGeom prst="rect">
            <a:avLst/>
          </a:prstGeom>
        </p:spPr>
        <p:txBody>
          <a:bodyPr vert="horz" lIns="91825" tIns="45912" rIns="91825" bIns="459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6968"/>
          </a:xfrm>
          <a:prstGeom prst="rect">
            <a:avLst/>
          </a:prstGeom>
        </p:spPr>
        <p:txBody>
          <a:bodyPr vert="horz" lIns="91825" tIns="45912" rIns="91825" bIns="459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41" y="9440647"/>
            <a:ext cx="2949787" cy="496968"/>
          </a:xfrm>
          <a:prstGeom prst="rect">
            <a:avLst/>
          </a:prstGeom>
        </p:spPr>
        <p:txBody>
          <a:bodyPr vert="horz" lIns="91825" tIns="45912" rIns="91825" bIns="45912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5537" y="958680"/>
            <a:ext cx="3210965" cy="602815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891360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3668" y="2290"/>
            <a:ext cx="29806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296" y="904454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1474" y="1625777"/>
            <a:ext cx="3215878" cy="2513874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4683" y="1600594"/>
            <a:ext cx="3003300" cy="758783"/>
            <a:chOff x="-85362" y="1621055"/>
            <a:chExt cx="3003300" cy="75878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518" y="1641174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362" y="162105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0" y="2339039"/>
            <a:ext cx="3034581" cy="765065"/>
            <a:chOff x="-88035" y="2388960"/>
            <a:chExt cx="3034581" cy="76506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08458" y="2415361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>
                  <a:cs typeface="Miriam Fixed" panose="020B0509050101010101" pitchFamily="49" charset="-79"/>
                </a:rPr>
                <a:t>в </a:t>
              </a:r>
              <a:r>
                <a:rPr lang="ru-RU" sz="1400" b="1" dirty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сайте Минобороны России</a:t>
              </a:r>
            </a:p>
            <a:p>
              <a:pPr algn="ctr"/>
              <a:r>
                <a:rPr lang="ru-RU" sz="1400" b="1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035" y="238896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-8961" y="3092923"/>
            <a:ext cx="3095095" cy="997034"/>
            <a:chOff x="-142481" y="3199166"/>
            <a:chExt cx="3095095" cy="99703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20552" y="3242093"/>
              <a:ext cx="273206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r>
                <a:rPr lang="ru-RU" sz="1400" spc="-40" dirty="0">
                  <a:cs typeface="Miriam Fixed" panose="020B0509050101010101" pitchFamily="49" charset="-79"/>
                </a:rPr>
                <a:t/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«Военная служба по контракту» на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едином портале государственных услуг   </a:t>
              </a:r>
              <a:r>
                <a:rPr lang="ru-RU" sz="1400" b="1" spc="-40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42481" y="319916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45173" y="56818"/>
            <a:ext cx="30987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196026" y="73771"/>
            <a:ext cx="20544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ЕЖЕМЕСЯЧНЫЕ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 ВЫПЛАТЫ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634686" y="2129575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04888" y="74182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Miriam Fixed" panose="020B0509050101010101" pitchFamily="49" charset="-79"/>
              </a:rPr>
              <a:t>195 </a:t>
            </a:r>
            <a:r>
              <a:rPr lang="ru-RU" sz="1600" dirty="0">
                <a:cs typeface="Miriam Fixed" panose="020B0509050101010101" pitchFamily="49" charset="-79"/>
              </a:rPr>
              <a:t>тыс. руб. </a:t>
            </a:r>
            <a:r>
              <a:rPr lang="ru-RU" sz="1600" b="1" dirty="0">
                <a:cs typeface="Miriam Fixed" panose="020B0509050101010101" pitchFamily="49" charset="-79"/>
              </a:rPr>
              <a:t>единовременно</a:t>
            </a:r>
            <a:r>
              <a:rPr lang="ru-RU" sz="1600" dirty="0">
                <a:cs typeface="Miriam Fixed" panose="020B0509050101010101" pitchFamily="49" charset="-79"/>
              </a:rPr>
              <a:t> (</a:t>
            </a:r>
            <a:r>
              <a:rPr lang="ru-RU" sz="1300" dirty="0">
                <a:cs typeface="Miriam Fixed" panose="020B0509050101010101" pitchFamily="49" charset="-79"/>
              </a:rPr>
              <a:t>при заключении контракта на срок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anose="020B0509050101010101" pitchFamily="49" charset="-79"/>
              </a:rPr>
              <a:t>от года и более)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5239" y="732592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946249" y="2542563"/>
            <a:ext cx="2613606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210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3323846" y="1615515"/>
            <a:ext cx="3586667" cy="2448273"/>
            <a:chOff x="3323846" y="3789039"/>
            <a:chExt cx="3586667" cy="24482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323846" y="3907701"/>
              <a:ext cx="33169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spc="-70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 или военном 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868702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743998" y="5590447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пункте отбора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7058" y="587251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6709640" y="6341846"/>
            <a:ext cx="3102129" cy="476532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ln w="19050">
                  <a:noFill/>
                </a:ln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235-15-23</a:t>
            </a:r>
            <a:endParaRPr lang="ru-RU" sz="3200" b="1" dirty="0">
              <a:ln w="19050">
                <a:noFill/>
              </a:ln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marL="180975" indent="-180975"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6367" y="4221273"/>
            <a:ext cx="3217919" cy="836191"/>
          </a:xfrm>
          <a:prstGeom prst="rect">
            <a:avLst/>
          </a:prstGeom>
          <a:solidFill>
            <a:srgbClr val="4B5320"/>
          </a:solidFill>
        </p:spPr>
        <p:txBody>
          <a:bodyPr wrap="none" lIns="36000" tIns="36000" rIns="36000" bIns="36000">
            <a:normAutofit fontScale="92500" lnSpcReduction="1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FCC206"/>
                </a:solidFill>
                <a:cs typeface="Miriam Fixed" panose="020B0509050101010101" pitchFamily="49" charset="-79"/>
              </a:rPr>
              <a:t>пункт отбора </a:t>
            </a:r>
          </a:p>
          <a:p>
            <a:pPr algn="ctr">
              <a:lnSpc>
                <a:spcPct val="80000"/>
              </a:lnSpc>
            </a:pP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235 - 15 </a:t>
            </a:r>
            <a:r>
              <a:rPr lang="ru-RU" sz="3400" b="1" spc="-230" dirty="0">
                <a:solidFill>
                  <a:srgbClr val="FCC206"/>
                </a:solidFill>
                <a:cs typeface="Miriam Fixed" panose="020B0509050101010101" pitchFamily="49" charset="-79"/>
              </a:rPr>
              <a:t>- </a:t>
            </a: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</a:p>
          <a:p>
            <a:pPr algn="ctr">
              <a:lnSpc>
                <a:spcPct val="80000"/>
              </a:lnSpc>
            </a:pP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г.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Ростов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-на-Дону, ул.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Оганова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, д. 22</a:t>
            </a:r>
          </a:p>
          <a:p>
            <a:pPr algn="ctr">
              <a:lnSpc>
                <a:spcPct val="110000"/>
              </a:lnSpc>
            </a:pPr>
            <a:endParaRPr lang="ru-RU" sz="1600" b="1" dirty="0"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4510" r="2173" b="16070"/>
          <a:stretch/>
        </p:blipFill>
        <p:spPr>
          <a:xfrm>
            <a:off x="32536" y="5135772"/>
            <a:ext cx="3212061" cy="1684742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6879715" y="3201559"/>
            <a:ext cx="3005548" cy="3128203"/>
            <a:chOff x="6861450" y="3240914"/>
            <a:chExt cx="3005548" cy="3128203"/>
          </a:xfrm>
        </p:grpSpPr>
        <p:sp>
          <p:nvSpPr>
            <p:cNvPr id="79" name="TextBox 78"/>
            <p:cNvSpPr txBox="1"/>
            <p:nvPr/>
          </p:nvSpPr>
          <p:spPr>
            <a:xfrm>
              <a:off x="6881532" y="3240914"/>
              <a:ext cx="2978768" cy="44871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взвода</a:t>
              </a:r>
              <a:r>
                <a:rPr lang="ru-RU" sz="1050" spc="-20" dirty="0">
                  <a:cs typeface="Miriam Fixed" panose="020B0509050101010101" pitchFamily="49" charset="-79"/>
                </a:rPr>
                <a:t> - командир 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250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6861450" y="3608306"/>
              <a:ext cx="3005548" cy="2760811"/>
              <a:chOff x="6861450" y="3608306"/>
              <a:chExt cx="3005548" cy="2760811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6861450" y="3608306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командир отделения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238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871438" y="3803622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инструктор штаба</a:t>
                </a:r>
                <a:r>
                  <a:rPr lang="ru-RU" sz="1050" b="1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234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881175" y="4065751"/>
                <a:ext cx="2978768" cy="44871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начальник радиостанции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командно-штабной машины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232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877538" y="4372646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</a:t>
                </a:r>
                <a:r>
                  <a:rPr lang="ru-RU" sz="1050" b="1" spc="-20" dirty="0">
                    <a:cs typeface="Miriam Fixed" panose="020B0509050101010101" pitchFamily="49" charset="-79"/>
                  </a:rPr>
                  <a:t>сапер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-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866450" y="5758715"/>
                <a:ext cx="2978768" cy="43704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водитель-электрик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222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888230" y="5007318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водитель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883468" y="5241564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повар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862939" y="4585330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телефонист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224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6887395" y="5510933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стрелок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210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881532" y="4782887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гранатометчик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861450" y="6049671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пулеметчик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3379616" y="4033441"/>
            <a:ext cx="3462964" cy="2258491"/>
            <a:chOff x="3363837" y="1569105"/>
            <a:chExt cx="3462964" cy="214226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1" y="211600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4505" y="2111610"/>
              <a:ext cx="2912026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паспорт</a:t>
              </a:r>
              <a:endParaRPr lang="ru-RU" sz="1100" i="1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7493" y="1569105"/>
              <a:ext cx="3187986" cy="496804"/>
              <a:chOff x="3377493" y="3652941"/>
              <a:chExt cx="3187986" cy="817993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84194" y="2489722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7493" y="365294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22872" y="4119605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363837" y="1653144"/>
              <a:ext cx="3182538" cy="364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ru-RU" sz="2000" b="1" spc="80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3688331" y="2381867"/>
              <a:ext cx="2888111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3702229" y="2940255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91110" y="2604664"/>
              <a:ext cx="2889831" cy="394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</p:grpSp>
      <p:sp>
        <p:nvSpPr>
          <p:cNvPr id="124" name="Прямоугольник 123"/>
          <p:cNvSpPr/>
          <p:nvPr/>
        </p:nvSpPr>
        <p:spPr>
          <a:xfrm>
            <a:off x="3677205" y="5792837"/>
            <a:ext cx="3124572" cy="529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ИНН</a:t>
            </a:r>
          </a:p>
          <a:p>
            <a:pPr>
              <a:lnSpc>
                <a:spcPct val="70000"/>
              </a:lnSpc>
              <a:buClr>
                <a:srgbClr val="FF0000"/>
              </a:buClr>
              <a:buSzPct val="130000"/>
            </a:pPr>
            <a:endParaRPr lang="ru-RU" sz="600" dirty="0">
              <a:cs typeface="Miriam Fixed" panose="020B0509050101010101" pitchFamily="49" charset="-79"/>
            </a:endParaRPr>
          </a:p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банковские реквизиты</a:t>
            </a:r>
          </a:p>
        </p:txBody>
      </p:sp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9216" y="4855875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4284" y="515741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6426" y="573609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6" name="Рисунок 14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6020323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7" name="Рисунок 14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4578604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28" name="TextBox 127"/>
          <p:cNvSpPr txBox="1"/>
          <p:nvPr/>
        </p:nvSpPr>
        <p:spPr>
          <a:xfrm>
            <a:off x="6776395" y="1342617"/>
            <a:ext cx="3090103" cy="830997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   </a:t>
            </a:r>
            <a:r>
              <a:rPr lang="ru-RU" sz="1800" spc="-40" dirty="0" smtClean="0">
                <a:solidFill>
                  <a:srgbClr val="FF0000"/>
                </a:solidFill>
                <a:cs typeface="Miriam Fixed" panose="020B0509050101010101" pitchFamily="49" charset="-79"/>
              </a:rPr>
              <a:t>495 </a:t>
            </a:r>
            <a:r>
              <a:rPr lang="ru-RU" sz="1600" dirty="0" smtClean="0">
                <a:cs typeface="Miriam Fixed" panose="020B0509050101010101" pitchFamily="49" charset="-79"/>
              </a:rPr>
              <a:t>тыс</a:t>
            </a:r>
            <a:r>
              <a:rPr lang="ru-RU" sz="1600" dirty="0">
                <a:cs typeface="Miriam Fixed" panose="020B0509050101010101" pitchFamily="49" charset="-79"/>
              </a:rPr>
              <a:t>. руб. </a:t>
            </a:r>
            <a:r>
              <a:rPr lang="ru-RU" sz="1600" b="1" dirty="0">
                <a:cs typeface="Miriam Fixed" panose="020B0509050101010101" pitchFamily="49" charset="-79"/>
              </a:rPr>
              <a:t>единовременно </a:t>
            </a:r>
            <a:r>
              <a:rPr lang="ru-RU" sz="1600" dirty="0">
                <a:cs typeface="Miriam Fixed" panose="020B0509050101010101" pitchFamily="49" charset="-79"/>
              </a:rPr>
              <a:t>региональная выплата </a:t>
            </a:r>
            <a:r>
              <a:rPr lang="ru-RU" sz="1200" dirty="0">
                <a:cs typeface="Miriam Fixed" panose="020B0509050101010101" pitchFamily="49" charset="-79"/>
              </a:rPr>
              <a:t>(для граждан заключивших контракт в Ростовской области</a:t>
            </a:r>
            <a:r>
              <a:rPr lang="ru-RU" sz="1300" dirty="0">
                <a:cs typeface="Miriam Fixed" panose="020B0509050101010101" pitchFamily="49" charset="-79"/>
              </a:rPr>
              <a:t>)</a:t>
            </a:r>
          </a:p>
        </p:txBody>
      </p:sp>
      <p:pic>
        <p:nvPicPr>
          <p:cNvPr id="134" name="Рисунок 133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183631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61290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844981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044177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1" name="Рисунок 15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39028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4" name="Рисунок 153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61169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5" name="Рисунок 15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808530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6" name="Рисунок 15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023497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7" name="Рисунок 15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26800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1" name="Рисунок 16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509387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2" name="Рисунок 16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788841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3" name="Рисунок 162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607236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5" name="Рисунок 16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6865" y="1298774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279" y="546093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"/>
          <a:stretch/>
        </p:blipFill>
        <p:spPr>
          <a:xfrm>
            <a:off x="6651393" y="706955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-5807" y="1158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И ГАРАНТИИ 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найм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льготную пенсию 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908720"/>
            <a:ext cx="3301351" cy="1186213"/>
            <a:chOff x="3226350" y="6219813"/>
            <a:chExt cx="3301351" cy="1186213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5" y="6219813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единые дополнительные выплаты, льготы и гарантии субъектов Российской Федерации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292988" y="6492559"/>
            <a:ext cx="266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err="1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6397" y="5880128"/>
            <a:ext cx="2489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spc="-100" dirty="0">
                <a:solidFill>
                  <a:prstClr val="white"/>
                </a:solidFill>
              </a:rPr>
              <a:t>В ВООРУЖЕННЫХ СИЛАХ</a:t>
            </a:r>
            <a:endParaRPr lang="ru-RU" sz="1800" spc="-1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xmlns="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:a16="http://schemas.microsoft.com/office/drawing/2014/main" xmlns="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:a16="http://schemas.microsoft.com/office/drawing/2014/main" xmlns="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:a16="http://schemas.microsoft.com/office/drawing/2014/main" xmlns="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706D9FE6-D11E-4E8F-B25E-781171B866B1}"/>
              </a:ext>
            </a:extLst>
          </p:cNvPr>
          <p:cNvSpPr/>
          <p:nvPr/>
        </p:nvSpPr>
        <p:spPr>
          <a:xfrm>
            <a:off x="6664837" y="4797153"/>
            <a:ext cx="3243263" cy="1078372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5C3BAFC0-9669-42BE-8949-C53C9DE6C947}"/>
              </a:ext>
            </a:extLst>
          </p:cNvPr>
          <p:cNvSpPr txBox="1"/>
          <p:nvPr/>
        </p:nvSpPr>
        <p:spPr>
          <a:xfrm>
            <a:off x="3272682" y="128329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И ГАРАНТИИ 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71A4009A-B211-4F55-A139-1CF340E653AB}"/>
              </a:ext>
            </a:extLst>
          </p:cNvPr>
          <p:cNvSpPr/>
          <p:nvPr/>
        </p:nvSpPr>
        <p:spPr>
          <a:xfrm>
            <a:off x="6668853" y="4978700"/>
            <a:ext cx="3244717" cy="8692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spc="-100" dirty="0">
                <a:solidFill>
                  <a:srgbClr val="FCC206"/>
                </a:solidFill>
                <a:cs typeface="Miriam Fixed" panose="020B0509050101010101" pitchFamily="49" charset="-79"/>
              </a:rPr>
              <a:t>8 (863) 235-15-23</a:t>
            </a:r>
          </a:p>
          <a:p>
            <a:pPr algn="ctr">
              <a:lnSpc>
                <a:spcPct val="80000"/>
              </a:lnSpc>
            </a:pPr>
            <a:r>
              <a:rPr lang="en-US" sz="2800" b="1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    </a:t>
            </a:r>
            <a:r>
              <a:rPr lang="ru-RU" sz="2800" b="1" spc="-4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</a:t>
            </a:r>
            <a:endParaRPr lang="ru-RU" sz="2000" b="1" spc="-4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iriam Fixed" panose="020B0509050101010101" pitchFamily="49" charset="-79"/>
            </a:endParaRP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56" y="5229200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Группа 63"/>
          <p:cNvGrpSpPr/>
          <p:nvPr/>
        </p:nvGrpSpPr>
        <p:grpSpPr>
          <a:xfrm>
            <a:off x="3247260" y="2060848"/>
            <a:ext cx="3291110" cy="521416"/>
            <a:chOff x="3226350" y="2826695"/>
            <a:chExt cx="3291110" cy="521416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3581584" y="282669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286273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3234806" y="4797152"/>
            <a:ext cx="3310877" cy="759215"/>
            <a:chOff x="3226349" y="3882938"/>
            <a:chExt cx="3310877" cy="759215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3601350" y="3899138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49" y="3882938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6" name="Группа 75"/>
          <p:cNvGrpSpPr/>
          <p:nvPr/>
        </p:nvGrpSpPr>
        <p:grpSpPr>
          <a:xfrm>
            <a:off x="3237735" y="3573016"/>
            <a:ext cx="3302609" cy="521416"/>
            <a:chOff x="3206042" y="3306072"/>
            <a:chExt cx="3302609" cy="521416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3572775" y="3306072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306072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xmlns="" id="{AA4BB89B-32A5-4B3E-A601-82E79D582173}"/>
              </a:ext>
            </a:extLst>
          </p:cNvPr>
          <p:cNvGrpSpPr/>
          <p:nvPr/>
        </p:nvGrpSpPr>
        <p:grpSpPr>
          <a:xfrm>
            <a:off x="3235527" y="4203728"/>
            <a:ext cx="3312134" cy="521416"/>
            <a:chOff x="3206042" y="3450088"/>
            <a:chExt cx="3312134" cy="521416"/>
          </a:xfrm>
        </p:grpSpPr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xmlns="" id="{9650206B-DF0E-4F13-A4FB-1C9667D0B32E}"/>
                </a:ext>
              </a:extLst>
            </p:cNvPr>
            <p:cNvSpPr/>
            <p:nvPr/>
          </p:nvSpPr>
          <p:spPr>
            <a:xfrm>
              <a:off x="3582300" y="3450088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бронирование рабочих мест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</a:t>
              </a:r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xmlns="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45008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339696" y="5798386"/>
            <a:ext cx="3217919" cy="988595"/>
          </a:xfrm>
          <a:prstGeom prst="rect">
            <a:avLst/>
          </a:prstGeom>
          <a:solidFill>
            <a:srgbClr val="4B5320"/>
          </a:solidFill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FCC206"/>
                </a:solidFill>
                <a:cs typeface="Miriam Fixed" panose="020B0509050101010101" pitchFamily="49" charset="-79"/>
              </a:rPr>
              <a:t>пункт отбора </a:t>
            </a:r>
          </a:p>
          <a:p>
            <a:pPr algn="ctr">
              <a:lnSpc>
                <a:spcPct val="80000"/>
              </a:lnSpc>
            </a:pP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235 - 15 </a:t>
            </a:r>
            <a:r>
              <a:rPr lang="ru-RU" sz="3400" b="1" spc="-230" dirty="0">
                <a:solidFill>
                  <a:srgbClr val="FCC206"/>
                </a:solidFill>
                <a:cs typeface="Miriam Fixed" panose="020B0509050101010101" pitchFamily="49" charset="-79"/>
              </a:rPr>
              <a:t>- </a:t>
            </a: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</a:p>
          <a:p>
            <a:pPr algn="ctr">
              <a:lnSpc>
                <a:spcPct val="80000"/>
              </a:lnSpc>
            </a:pP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г.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Ростов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-на-Дону, ул.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Оганова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, д. 22</a:t>
            </a:r>
          </a:p>
        </p:txBody>
      </p: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xmlns="" id="{8AC6F1C6-05E8-4275-8E6E-F07F5CFCBB3B}"/>
              </a:ext>
            </a:extLst>
          </p:cNvPr>
          <p:cNvGrpSpPr/>
          <p:nvPr/>
        </p:nvGrpSpPr>
        <p:grpSpPr>
          <a:xfrm>
            <a:off x="3246066" y="2608402"/>
            <a:ext cx="3291110" cy="964614"/>
            <a:chOff x="3226350" y="2826695"/>
            <a:chExt cx="3291110" cy="964614"/>
          </a:xfrm>
        </p:grpSpPr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xmlns="" id="{A6B772C0-498C-439C-AB56-5E1547F8930D}"/>
                </a:ext>
              </a:extLst>
            </p:cNvPr>
            <p:cNvSpPr/>
            <p:nvPr/>
          </p:nvSpPr>
          <p:spPr>
            <a:xfrm>
              <a:off x="3581584" y="2826695"/>
              <a:ext cx="2935876" cy="964614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полное или частичное приостановление исполнительного производства по линии ФССП</a:t>
              </a:r>
            </a:p>
          </p:txBody>
        </p:sp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xmlns="" id="{5D5A16D5-98D0-4506-819D-D3855156E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286273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5741</TotalTime>
  <Words>491</Words>
  <Application>Microsoft Office PowerPoint</Application>
  <PresentationFormat>Лист A4 (210x297 мм)</PresentationFormat>
  <Paragraphs>88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user</cp:lastModifiedBy>
  <cp:revision>244</cp:revision>
  <cp:lastPrinted>2024-02-11T14:50:46Z</cp:lastPrinted>
  <dcterms:created xsi:type="dcterms:W3CDTF">2019-12-05T06:41:56Z</dcterms:created>
  <dcterms:modified xsi:type="dcterms:W3CDTF">2024-02-17T13:26:12Z</dcterms:modified>
</cp:coreProperties>
</file>