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  <p:sldMasterId id="2147483687" r:id="rId2"/>
  </p:sldMasterIdLst>
  <p:sldIdLst>
    <p:sldId id="256" r:id="rId3"/>
    <p:sldId id="263" r:id="rId4"/>
    <p:sldId id="265" r:id="rId5"/>
    <p:sldId id="258" r:id="rId6"/>
    <p:sldId id="260" r:id="rId7"/>
    <p:sldId id="266" r:id="rId8"/>
    <p:sldId id="278" r:id="rId9"/>
    <p:sldId id="267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-522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6" y="4"/>
            <a:ext cx="11683811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2" y="4282261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1" y="4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798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4" y="3505212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3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smtClean="0"/>
              <a:t>5/14/2018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9144" y="5020163"/>
            <a:ext cx="4050792" cy="923330"/>
          </a:xfrm>
          <a:noFill/>
        </p:spPr>
        <p:txBody>
          <a:bodyPr wrap="square" rtlCol="0">
            <a:spAutoFit/>
          </a:bodyPr>
          <a:lstStyle>
            <a:lvl1pPr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7" y="3832648"/>
            <a:ext cx="907187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7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76900319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4" y="685803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smtClean="0"/>
              <a:t>5/14/2018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990100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685804"/>
            <a:ext cx="10396903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2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smtClean="0"/>
              <a:t>5/14/2018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02328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4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6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3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smtClean="0"/>
              <a:t>5/14/2018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96517315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1723858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smtClean="0"/>
              <a:t>5/14/2018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318593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1" y="685804"/>
            <a:ext cx="10394707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3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3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3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smtClean="0"/>
              <a:t>5/14/2018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0925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4"/>
            <a:ext cx="10396883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9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91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1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9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smtClean="0"/>
              <a:t>5/14/2018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6661236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1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smtClean="0"/>
              <a:t>5/14/2018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559148"/>
      </p:ext>
    </p:extLst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3" y="685804"/>
            <a:ext cx="2264647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3" y="685804"/>
            <a:ext cx="7904431" cy="4688785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smtClean="0"/>
              <a:t>5/14/2018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827157"/>
      </p:ext>
    </p:extLst>
  </p:cSld>
  <p:clrMapOvr>
    <a:masterClrMapping/>
  </p:clrMapOvr>
  <p:transition spd="slow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F2E8CF-A1EA-438D-B91A-A6E67761DC5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477412"/>
      </p:ext>
    </p:extLst>
  </p:cSld>
  <p:clrMapOvr>
    <a:masterClrMapping/>
  </p:clrMapOvr>
  <p:transition spd="slow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A8E41F-887A-41FE-A561-2AE9B1B17FD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061073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1" y="2063396"/>
            <a:ext cx="10394707" cy="331118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smtClean="0"/>
              <a:t>5/14/2018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651619"/>
      </p:ext>
    </p:extLst>
  </p:cSld>
  <p:clrMapOvr>
    <a:masterClrMapping/>
  </p:clrMapOvr>
  <p:transition spd="slow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E7A5BD-5DD3-4A6E-BF30-B26708D8F12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158405"/>
      </p:ext>
    </p:extLst>
  </p:cSld>
  <p:clrMapOvr>
    <a:masterClrMapping/>
  </p:clrMapOvr>
  <p:transition spd="slow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13B142-1F48-418B-A119-13B3B4CA298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829142"/>
      </p:ext>
    </p:extLst>
  </p:cSld>
  <p:clrMapOvr>
    <a:masterClrMapping/>
  </p:clrMapOvr>
  <p:transition spd="slow"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9A7CD1-6BAB-4BFB-9C9E-F5BBC1E953E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748323"/>
      </p:ext>
    </p:extLst>
  </p:cSld>
  <p:clrMapOvr>
    <a:masterClrMapping/>
  </p:clrMapOvr>
  <p:transition spd="slow">
    <p:wip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4232F6-D0EB-43D1-A41F-C2603E8ABAF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659393"/>
      </p:ext>
    </p:extLst>
  </p:cSld>
  <p:clrMapOvr>
    <a:masterClrMapping/>
  </p:clrMapOvr>
  <p:transition spd="slow">
    <p:wip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7BCD4F-467A-45A0-A7F3-42E50A92ACD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73302"/>
      </p:ext>
    </p:extLst>
  </p:cSld>
  <p:clrMapOvr>
    <a:masterClrMapping/>
  </p:clrMapOvr>
  <p:transition spd="slow">
    <p:wip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40778B-D255-446C-BDD5-F0956342A1B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593536"/>
      </p:ext>
    </p:extLst>
  </p:cSld>
  <p:clrMapOvr>
    <a:masterClrMapping/>
  </p:clrMapOvr>
  <p:transition spd="slow">
    <p:wip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40366B-CB54-4D5A-BA4E-2A45C50C78B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320955"/>
      </p:ext>
    </p:extLst>
  </p:cSld>
  <p:clrMapOvr>
    <a:masterClrMapping/>
  </p:clrMapOvr>
  <p:transition spd="slow">
    <p:wip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E0B312-9754-4307-BB32-DDE3D4E05EB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670412"/>
      </p:ext>
    </p:extLst>
  </p:cSld>
  <p:clrMapOvr>
    <a:masterClrMapping/>
  </p:clrMapOvr>
  <p:transition spd="slow">
    <p:wip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31ED5E-C119-4929-AEBA-BD14C443918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894072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4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smtClean="0"/>
              <a:t>5/14/2018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66057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3" cy="115814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1" y="2063396"/>
            <a:ext cx="5088715" cy="3311189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2" y="2063396"/>
            <a:ext cx="5086539" cy="3311189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smtClean="0"/>
              <a:t>5/14/2018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671325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8" y="2063396"/>
            <a:ext cx="4856159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3" y="2861733"/>
            <a:ext cx="5088712" cy="2512852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3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72" y="2861733"/>
            <a:ext cx="5088713" cy="2512852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smtClean="0"/>
              <a:t>5/14/2018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189193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smtClean="0"/>
              <a:t>5/14/2018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503876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smtClean="0"/>
              <a:t>5/14/2018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566622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5" y="685804"/>
            <a:ext cx="6034375" cy="468878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4" y="2709056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smtClean="0"/>
              <a:t>5/14/2018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0849936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6345303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1" y="4"/>
            <a:ext cx="3598147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3" y="2709054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smtClean="0"/>
              <a:t>5/14/2018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503333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6" y="4"/>
            <a:ext cx="12005351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4"/>
            <a:ext cx="10396883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smtClean="0"/>
              <a:t>5/14/2018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3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7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205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ransition spd="slow">
    <p:wipe/>
  </p:transition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>
              <a:lumMod val="60000"/>
              <a:lumOff val="4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5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439AA677-300F-4997-9DCE-9D7767E9E6B8}" type="slidenum">
              <a:rPr lang="ru-RU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444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ransition spd="slow">
    <p:wipe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4E47DF4E-3FDE-4988-986A-A8913DBAEE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462" y="-375362"/>
            <a:ext cx="11053235" cy="60794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317500"/>
          </a:effectLst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AB998FDE-D00E-4D50-B181-67FA54D119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882" y="2403845"/>
            <a:ext cx="7775308" cy="397882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5F163051-E867-4A1F-807A-D63D51165EDF}"/>
              </a:ext>
            </a:extLst>
          </p:cNvPr>
          <p:cNvSpPr/>
          <p:nvPr/>
        </p:nvSpPr>
        <p:spPr>
          <a:xfrm>
            <a:off x="2876832" y="0"/>
            <a:ext cx="5176417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66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Исполнение бюджета</a:t>
            </a:r>
          </a:p>
          <a:p>
            <a:pPr algn="ctr"/>
            <a:r>
              <a:rPr lang="ru-RU" sz="2800" b="1" dirty="0" smtClean="0">
                <a:ln w="66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ВЕРХНЕОБЛИВСКОГО    </a:t>
            </a:r>
            <a:r>
              <a:rPr lang="ru-RU" sz="2800" b="1" dirty="0" smtClean="0">
                <a:ln w="66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СЕЛЬСКОГО </a:t>
            </a:r>
          </a:p>
          <a:p>
            <a:pPr algn="ctr"/>
            <a:r>
              <a:rPr lang="ru-RU" sz="2800" b="1" dirty="0" smtClean="0">
                <a:ln w="66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ПОСЕЛЕНИЯ   </a:t>
            </a:r>
            <a:r>
              <a:rPr lang="ru-RU" sz="2800" b="1" dirty="0" smtClean="0">
                <a:ln w="66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ТАЦИНСКОГО </a:t>
            </a:r>
          </a:p>
          <a:p>
            <a:pPr algn="ctr"/>
            <a:r>
              <a:rPr lang="ru-RU" sz="2800" b="1" dirty="0" smtClean="0">
                <a:ln w="66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РАЙОНА ЗА   </a:t>
            </a:r>
            <a:r>
              <a:rPr lang="ru-RU" sz="2800" b="1" dirty="0" smtClean="0">
                <a:ln w="66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2017 </a:t>
            </a:r>
            <a:r>
              <a:rPr lang="ru-RU" sz="2800" b="1" dirty="0">
                <a:ln w="66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ГОД </a:t>
            </a:r>
            <a:endParaRPr lang="ru-RU" sz="2800" b="1" cap="none" spc="0" dirty="0" smtClean="0">
              <a:ln w="6600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endParaRPr lang="ru-RU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313406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Безимени-м с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5" r="6979"/>
          <a:stretch/>
        </p:blipFill>
        <p:spPr bwMode="auto">
          <a:xfrm>
            <a:off x="1231900" y="0"/>
            <a:ext cx="10109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5" name="WordArt 7"/>
          <p:cNvSpPr>
            <a:spLocks noChangeArrowheads="1" noChangeShapeType="1" noTextEdit="1"/>
          </p:cNvSpPr>
          <p:nvPr/>
        </p:nvSpPr>
        <p:spPr bwMode="auto">
          <a:xfrm>
            <a:off x="4176187" y="3289300"/>
            <a:ext cx="5183716" cy="6477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FadeUp">
              <a:avLst>
                <a:gd name="adj" fmla="val 3023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ru-RU" sz="3600" kern="10" spc="720" dirty="0" smtClean="0">
              <a:gradFill rotWithShape="0">
                <a:gsLst>
                  <a:gs pos="0">
                    <a:srgbClr val="AAAAAA"/>
                  </a:gs>
                  <a:gs pos="100000">
                    <a:srgbClr val="FFFFFF"/>
                  </a:gs>
                </a:gsLst>
                <a:lin ang="5400000" scaled="1"/>
              </a:gradFill>
              <a:effectLst>
                <a:outerShdw dist="45791" dir="3378596" algn="ctr" rotWithShape="0">
                  <a:srgbClr val="4D4D4D">
                    <a:alpha val="80000"/>
                  </a:srgbClr>
                </a:outerShdw>
              </a:effectLst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35402" y="977902"/>
            <a:ext cx="59055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Администрация поселения осуществляет свою деятельность в соответствии с :</a:t>
            </a: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3213100" y="2578102"/>
            <a:ext cx="7035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ru-RU" sz="2800" dirty="0" smtClean="0"/>
              <a:t>Федеральным законом № 131 ФЗ «об общих принципах организации местного самоуправления в Российской Федерации»</a:t>
            </a:r>
          </a:p>
          <a:p>
            <a:pPr marL="457200" indent="-457200">
              <a:buFont typeface="Wingdings" pitchFamily="2" charset="2"/>
              <a:buChar char="v"/>
            </a:pPr>
            <a:endParaRPr lang="ru-RU" sz="2800" dirty="0"/>
          </a:p>
          <a:p>
            <a:pPr marL="457200" indent="-457200">
              <a:buFont typeface="Wingdings" pitchFamily="2" charset="2"/>
              <a:buChar char="v"/>
            </a:pPr>
            <a:r>
              <a:rPr lang="ru-RU" sz="2800" dirty="0" smtClean="0"/>
              <a:t>Уставом муниципального образования «Верхнеобливского сельского поселение»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5834118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317500" y="0"/>
            <a:ext cx="10756900" cy="2354262"/>
          </a:xfrm>
          <a:prstGeom prst="rect">
            <a:avLst/>
          </a:prstGeom>
          <a:ln>
            <a:miter lim="800000"/>
            <a:headEnd/>
            <a:tailEnd/>
          </a:ln>
          <a:extLst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36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Исполнение бюджета Верхнеобливского  сельского поселения Тацинского района </a:t>
            </a:r>
            <a:br>
              <a:rPr lang="ru-RU" sz="36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36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  2017 год</a:t>
            </a:r>
            <a:endParaRPr lang="ru-RU" sz="36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426252" y="2327056"/>
            <a:ext cx="8183563" cy="75249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Основные параметры бюджета</a:t>
            </a:r>
            <a:b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</a:b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тыс.руб.</a:t>
            </a: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5168798" y="5309359"/>
            <a:ext cx="1054303" cy="771159"/>
          </a:xfrm>
          <a:prstGeom prst="triangle">
            <a:avLst/>
          </a:prstGeom>
          <a:gradFill rotWithShape="1">
            <a:gsLst>
              <a:gs pos="0">
                <a:srgbClr val="F5CD2D">
                  <a:shade val="63000"/>
                  <a:satMod val="165000"/>
                </a:srgbClr>
              </a:gs>
              <a:gs pos="30000">
                <a:srgbClr val="F5CD2D">
                  <a:shade val="58000"/>
                  <a:satMod val="165000"/>
                </a:srgbClr>
              </a:gs>
              <a:gs pos="75000">
                <a:srgbClr val="F5CD2D">
                  <a:shade val="30000"/>
                  <a:satMod val="175000"/>
                </a:srgbClr>
              </a:gs>
              <a:gs pos="100000">
                <a:srgbClr val="F5CD2D">
                  <a:shade val="15000"/>
                  <a:satMod val="175000"/>
                </a:srgbClr>
              </a:gs>
            </a:gsLst>
            <a:path path="circle">
              <a:fillToRect l="5000" t="100000" r="120000" b="10000"/>
            </a:path>
          </a:gradFill>
          <a:ln>
            <a:noFill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ysClr val="window" lastClr="FFFFFF"/>
            </a:contourClr>
          </a:sp3d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 rot="840000">
            <a:off x="6340925" y="4115922"/>
            <a:ext cx="1568167" cy="1166617"/>
          </a:xfrm>
          <a:prstGeom prst="roundRect">
            <a:avLst/>
          </a:prstGeom>
          <a:gradFill rotWithShape="1">
            <a:gsLst>
              <a:gs pos="0">
                <a:srgbClr val="FE8637">
                  <a:tint val="35000"/>
                  <a:satMod val="260000"/>
                </a:srgbClr>
              </a:gs>
              <a:gs pos="30000">
                <a:srgbClr val="FE8637">
                  <a:tint val="38000"/>
                  <a:satMod val="260000"/>
                </a:srgbClr>
              </a:gs>
              <a:gs pos="75000">
                <a:srgbClr val="FE8637">
                  <a:tint val="55000"/>
                  <a:satMod val="255000"/>
                </a:srgbClr>
              </a:gs>
              <a:gs pos="100000">
                <a:srgbClr val="FE8637">
                  <a:tint val="70000"/>
                  <a:satMod val="255000"/>
                </a:srgbClr>
              </a:gs>
            </a:gsLst>
            <a:path path="circle">
              <a:fillToRect l="5000" t="100000" r="120000" b="10000"/>
            </a:path>
          </a:gradFill>
          <a:ln w="12700" cap="flat" cmpd="sng" algn="ctr">
            <a:solidFill>
              <a:srgbClr val="FE8637">
                <a:shade val="70000"/>
                <a:satMod val="150000"/>
              </a:srgbClr>
            </a:solidFill>
            <a:prstDash val="solid"/>
          </a:ln>
          <a:effectLst>
            <a:outerShdw blurRad="50800" dist="25000" dir="5400000" rotWithShape="0">
              <a:srgbClr val="000000">
                <a:alpha val="40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7197,7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 rot="840000">
            <a:off x="7881922" y="4565771"/>
            <a:ext cx="1525040" cy="1092417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7196,2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 rot="840000">
            <a:off x="2200747" y="2911934"/>
            <a:ext cx="1568167" cy="1289211"/>
          </a:xfrm>
          <a:prstGeom prst="roundRect">
            <a:avLst/>
          </a:prstGeom>
          <a:gradFill rotWithShape="1">
            <a:gsLst>
              <a:gs pos="0">
                <a:srgbClr val="FE8637">
                  <a:tint val="35000"/>
                  <a:satMod val="260000"/>
                </a:srgbClr>
              </a:gs>
              <a:gs pos="30000">
                <a:srgbClr val="FE8637">
                  <a:tint val="38000"/>
                  <a:satMod val="260000"/>
                </a:srgbClr>
              </a:gs>
              <a:gs pos="75000">
                <a:srgbClr val="FE8637">
                  <a:tint val="55000"/>
                  <a:satMod val="255000"/>
                </a:srgbClr>
              </a:gs>
              <a:gs pos="100000">
                <a:srgbClr val="FE8637">
                  <a:tint val="70000"/>
                  <a:satMod val="255000"/>
                </a:srgbClr>
              </a:gs>
            </a:gsLst>
            <a:path path="circle">
              <a:fillToRect l="5000" t="100000" r="120000" b="10000"/>
            </a:path>
          </a:gradFill>
          <a:ln w="12700" cap="flat" cmpd="sng" algn="ctr">
            <a:solidFill>
              <a:srgbClr val="FE8637">
                <a:shade val="70000"/>
                <a:satMod val="150000"/>
              </a:srgbClr>
            </a:solidFill>
            <a:prstDash val="solid"/>
          </a:ln>
          <a:effectLst>
            <a:outerShdw blurRad="50800" dist="25000" dir="5400000" rotWithShape="0">
              <a:srgbClr val="000000">
                <a:alpha val="40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7082,6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 rot="840000">
            <a:off x="3647762" y="3354488"/>
            <a:ext cx="1556981" cy="1247968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7017,7</a:t>
            </a:r>
          </a:p>
        </p:txBody>
      </p:sp>
      <p:sp>
        <p:nvSpPr>
          <p:cNvPr id="13" name="Прямоугольник 12"/>
          <p:cNvSpPr/>
          <p:nvPr/>
        </p:nvSpPr>
        <p:spPr>
          <a:xfrm rot="863452">
            <a:off x="2287037" y="4961510"/>
            <a:ext cx="6817826" cy="415239"/>
          </a:xfrm>
          <a:prstGeom prst="rect">
            <a:avLst/>
          </a:prstGeom>
          <a:gradFill rotWithShape="1">
            <a:gsLst>
              <a:gs pos="0">
                <a:srgbClr val="F5CD2D">
                  <a:shade val="63000"/>
                  <a:satMod val="165000"/>
                </a:srgbClr>
              </a:gs>
              <a:gs pos="30000">
                <a:srgbClr val="F5CD2D">
                  <a:shade val="58000"/>
                  <a:satMod val="165000"/>
                </a:srgbClr>
              </a:gs>
              <a:gs pos="75000">
                <a:srgbClr val="F5CD2D">
                  <a:shade val="30000"/>
                  <a:satMod val="175000"/>
                </a:srgbClr>
              </a:gs>
              <a:gs pos="100000">
                <a:srgbClr val="F5CD2D">
                  <a:shade val="15000"/>
                  <a:satMod val="175000"/>
                </a:srgbClr>
              </a:gs>
            </a:gsLst>
            <a:path path="circle">
              <a:fillToRect l="5000" t="100000" r="120000" b="10000"/>
            </a:path>
          </a:gradFill>
          <a:ln>
            <a:noFill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ysClr val="window" lastClr="FFFFFF"/>
            </a:contourClr>
          </a:sp3d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4" name="TextBox 21"/>
          <p:cNvSpPr txBox="1">
            <a:spLocks noChangeArrowheads="1"/>
          </p:cNvSpPr>
          <p:nvPr/>
        </p:nvSpPr>
        <p:spPr bwMode="auto">
          <a:xfrm>
            <a:off x="7624145" y="3605007"/>
            <a:ext cx="1643063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ДОХОДЫ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15" name="TextBox 22"/>
          <p:cNvSpPr txBox="1">
            <a:spLocks noChangeArrowheads="1"/>
          </p:cNvSpPr>
          <p:nvPr/>
        </p:nvSpPr>
        <p:spPr bwMode="auto">
          <a:xfrm>
            <a:off x="3288996" y="2527111"/>
            <a:ext cx="204357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РАСХОДЫ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49225" y="4664742"/>
            <a:ext cx="336550" cy="447237"/>
          </a:xfrm>
          <a:prstGeom prst="roundRect">
            <a:avLst/>
          </a:prstGeom>
          <a:gradFill rotWithShape="1">
            <a:gsLst>
              <a:gs pos="0">
                <a:srgbClr val="FE8637">
                  <a:tint val="35000"/>
                  <a:satMod val="260000"/>
                </a:srgbClr>
              </a:gs>
              <a:gs pos="30000">
                <a:srgbClr val="FE8637">
                  <a:tint val="38000"/>
                  <a:satMod val="260000"/>
                </a:srgbClr>
              </a:gs>
              <a:gs pos="75000">
                <a:srgbClr val="FE8637">
                  <a:tint val="55000"/>
                  <a:satMod val="255000"/>
                </a:srgbClr>
              </a:gs>
              <a:gs pos="100000">
                <a:srgbClr val="FE8637">
                  <a:tint val="70000"/>
                  <a:satMod val="255000"/>
                </a:srgbClr>
              </a:gs>
            </a:gsLst>
            <a:path path="circle">
              <a:fillToRect l="5000" t="100000" r="120000" b="10000"/>
            </a:path>
          </a:gradFill>
          <a:ln w="12700" cap="flat" cmpd="sng" algn="ctr">
            <a:solidFill>
              <a:srgbClr val="FE8637">
                <a:shade val="70000"/>
                <a:satMod val="150000"/>
              </a:srgbClr>
            </a:solidFill>
            <a:prstDash val="solid"/>
          </a:ln>
          <a:effectLst>
            <a:outerShdw blurRad="50800" dist="25000" dir="5400000" rotWithShape="0">
              <a:srgbClr val="000000">
                <a:alpha val="40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49208" y="5028958"/>
            <a:ext cx="357190" cy="425942"/>
          </a:xfrm>
          <a:prstGeom prst="roundRect">
            <a:avLst/>
          </a:prstGeom>
          <a:gradFill rotWithShape="1">
            <a:gsLst>
              <a:gs pos="0">
                <a:srgbClr val="B32C16">
                  <a:shade val="63000"/>
                  <a:satMod val="165000"/>
                </a:srgbClr>
              </a:gs>
              <a:gs pos="30000">
                <a:srgbClr val="B32C16">
                  <a:shade val="58000"/>
                  <a:satMod val="165000"/>
                </a:srgbClr>
              </a:gs>
              <a:gs pos="75000">
                <a:srgbClr val="B32C16">
                  <a:shade val="30000"/>
                  <a:satMod val="175000"/>
                </a:srgbClr>
              </a:gs>
              <a:gs pos="100000">
                <a:srgbClr val="B32C16">
                  <a:shade val="15000"/>
                  <a:satMod val="175000"/>
                </a:srgbClr>
              </a:gs>
            </a:gsLst>
            <a:path path="circle">
              <a:fillToRect l="5000" t="100000" r="120000" b="10000"/>
            </a:path>
          </a:gradFill>
          <a:ln>
            <a:noFill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ysClr val="window" lastClr="FFFFFF"/>
            </a:contourClr>
          </a:sp3d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8" name="TextBox 25"/>
          <p:cNvSpPr txBox="1">
            <a:spLocks noChangeArrowheads="1"/>
          </p:cNvSpPr>
          <p:nvPr/>
        </p:nvSpPr>
        <p:spPr bwMode="auto">
          <a:xfrm>
            <a:off x="649288" y="4811941"/>
            <a:ext cx="8572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план</a:t>
            </a:r>
          </a:p>
        </p:txBody>
      </p:sp>
      <p:sp>
        <p:nvSpPr>
          <p:cNvPr id="19" name="TextBox 26"/>
          <p:cNvSpPr txBox="1">
            <a:spLocks noChangeArrowheads="1"/>
          </p:cNvSpPr>
          <p:nvPr/>
        </p:nvSpPr>
        <p:spPr bwMode="auto">
          <a:xfrm>
            <a:off x="649288" y="5169129"/>
            <a:ext cx="8572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факт</a:t>
            </a:r>
          </a:p>
        </p:txBody>
      </p:sp>
    </p:spTree>
    <p:extLst>
      <p:ext uri="{BB962C8B-B14F-4D97-AF65-F5344CB8AC3E}">
        <p14:creationId xmlns:p14="http://schemas.microsoft.com/office/powerpoint/2010/main" val="15584688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A499A4E-479E-49A9-AA17-0A01910C3F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627" y="952500"/>
            <a:ext cx="10396883" cy="1158140"/>
          </a:xfrm>
        </p:spPr>
        <p:txBody>
          <a:bodyPr>
            <a:noAutofit/>
          </a:bodyPr>
          <a:lstStyle/>
          <a:p>
            <a:pPr lvl="0" defTabSz="457200">
              <a:lnSpc>
                <a:spcPct val="100000"/>
              </a:lnSpc>
              <a:spcBef>
                <a:spcPts val="0"/>
              </a:spcBef>
            </a:pPr>
            <a:r>
              <a:rPr lang="ru-RU" sz="4400" cap="none" dirty="0" smtClean="0">
                <a:solidFill>
                  <a:schemeClr val="accent2">
                    <a:lumMod val="75000"/>
                  </a:schemeClr>
                </a:solidFill>
                <a:ea typeface="+mn-ea"/>
                <a:cs typeface="+mn-cs"/>
              </a:rPr>
              <a:t>Налоговых и неналоговых  доходов  </a:t>
            </a:r>
            <a:r>
              <a:rPr lang="ru-RU" sz="4400" cap="none" dirty="0">
                <a:solidFill>
                  <a:schemeClr val="accent2">
                    <a:lumMod val="75000"/>
                  </a:schemeClr>
                </a:solidFill>
                <a:ea typeface="+mn-ea"/>
                <a:cs typeface="+mn-cs"/>
              </a:rPr>
              <a:t>поступило  в сумме  </a:t>
            </a:r>
            <a:r>
              <a:rPr lang="ru-RU" sz="4800" cap="none" dirty="0" smtClean="0">
                <a:solidFill>
                  <a:schemeClr val="accent6"/>
                </a:solidFill>
                <a:ea typeface="+mn-ea"/>
                <a:cs typeface="+mn-cs"/>
              </a:rPr>
              <a:t>5 163,9 </a:t>
            </a:r>
            <a:r>
              <a:rPr lang="ru-RU" sz="4400" cap="none" dirty="0" smtClean="0">
                <a:solidFill>
                  <a:schemeClr val="accent2">
                    <a:lumMod val="75000"/>
                  </a:schemeClr>
                </a:solidFill>
                <a:ea typeface="+mn-ea"/>
                <a:cs typeface="+mn-cs"/>
              </a:rPr>
              <a:t> </a:t>
            </a:r>
            <a:r>
              <a:rPr lang="ru-RU" sz="4400" cap="none" dirty="0">
                <a:solidFill>
                  <a:schemeClr val="accent2">
                    <a:lumMod val="75000"/>
                  </a:schemeClr>
                </a:solidFill>
                <a:ea typeface="+mn-ea"/>
                <a:cs typeface="+mn-cs"/>
              </a:rPr>
              <a:t>тыс. рублей.</a:t>
            </a:r>
            <a:r>
              <a:rPr lang="ru-RU" sz="3200" cap="none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3200" cap="none" dirty="0">
                <a:solidFill>
                  <a:prstClr val="black"/>
                </a:solidFill>
                <a:ea typeface="+mn-ea"/>
                <a:cs typeface="+mn-cs"/>
              </a:rPr>
            </a:br>
            <a:endParaRPr lang="ru-RU" sz="6000" dirty="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30200" y="1646238"/>
            <a:ext cx="11264900" cy="6740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ru-RU" sz="2800" dirty="0" smtClean="0"/>
              <a:t> </a:t>
            </a:r>
            <a:endParaRPr lang="ru-RU" sz="4000" dirty="0">
              <a:solidFill>
                <a:schemeClr val="accent2">
                  <a:lumMod val="75000"/>
                </a:schemeClr>
              </a:solidFill>
            </a:endParaRPr>
          </a:p>
          <a:p>
            <a:pPr algn="just" eaLnBrk="1" hangingPunct="1"/>
            <a: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НДФЛ -341,5 тысяч рублей</a:t>
            </a:r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 eaLnBrk="1" hangingPunct="1"/>
            <a: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Единый сельскохозяйственный налог-238,2 тысяч рублей;</a:t>
            </a:r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 eaLnBrk="1" hangingPunct="1"/>
            <a: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Налог на имущество физических лиц-142,9 тысяч рублей;</a:t>
            </a:r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 eaLnBrk="1" hangingPunct="1"/>
            <a: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Земельный налог -3110,8 тысяч рублей;</a:t>
            </a:r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 eaLnBrk="1" hangingPunct="1"/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Государственная </a:t>
            </a:r>
            <a: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пошлина-8,2 тысяч рублей;</a:t>
            </a:r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 eaLnBrk="1" hangingPunct="1"/>
            <a: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Доходы от использования имущества </a:t>
            </a:r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1312,2 тысяч </a:t>
            </a:r>
            <a: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рублей;</a:t>
            </a:r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 eaLnBrk="1" hangingPunct="1"/>
            <a: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Штрафы санкции 10,1 тысяч </a:t>
            </a:r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рублей.</a:t>
            </a:r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 eaLnBrk="1" hangingPunct="1"/>
            <a:endParaRPr lang="ru-RU" sz="2800" dirty="0"/>
          </a:p>
          <a:p>
            <a:pPr algn="just" eaLnBrk="1" hangingPunct="1"/>
            <a:endParaRPr lang="ru-RU" dirty="0"/>
          </a:p>
          <a:p>
            <a:pPr algn="just" eaLnBrk="1" hangingPunct="1"/>
            <a:endParaRPr lang="ru-RU" dirty="0"/>
          </a:p>
          <a:p>
            <a:pPr algn="just" eaLnBrk="1" hangingPunct="1"/>
            <a:endParaRPr lang="ru-RU" dirty="0"/>
          </a:p>
          <a:p>
            <a:pPr algn="just" eaLnBrk="1" hangingPunct="1"/>
            <a:endParaRPr lang="ru-RU" dirty="0"/>
          </a:p>
          <a:p>
            <a:pPr algn="just" eaLnBrk="1" hangingPunct="1"/>
            <a:endParaRPr lang="ru-RU" dirty="0"/>
          </a:p>
          <a:p>
            <a:pPr algn="just" eaLnBrk="1" hangingPunct="1"/>
            <a:endParaRPr lang="ru-RU" dirty="0"/>
          </a:p>
          <a:p>
            <a:pPr algn="just" eaLnBrk="1" hangingPunct="1"/>
            <a:endParaRPr lang="ru-RU" dirty="0"/>
          </a:p>
          <a:p>
            <a:pPr algn="just" eaLnBrk="1" hangingPunct="1"/>
            <a:endParaRPr lang="ru-RU" dirty="0"/>
          </a:p>
          <a:p>
            <a:pPr algn="just" eaLnBrk="1" hangingPunct="1"/>
            <a:endParaRPr lang="ru-RU" dirty="0"/>
          </a:p>
          <a:p>
            <a:pPr algn="just" eaLnBrk="1" hangingPunct="1"/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445269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E0581DD-CC69-48DC-925C-DD5C5A1F6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b="1" dirty="0">
                <a:solidFill>
                  <a:schemeClr val="accent2"/>
                </a:solidFill>
              </a:rPr>
              <a:t>Безвозмездные поступления поступили  в сумме </a:t>
            </a:r>
            <a:r>
              <a:rPr lang="ru-RU" sz="4400" b="1" dirty="0" smtClean="0">
                <a:solidFill>
                  <a:schemeClr val="accent2"/>
                </a:solidFill>
              </a:rPr>
              <a:t>  </a:t>
            </a:r>
            <a:r>
              <a:rPr lang="ru-RU" sz="5300" b="1" dirty="0" smtClean="0">
                <a:solidFill>
                  <a:schemeClr val="accent6"/>
                </a:solidFill>
              </a:rPr>
              <a:t>2 032,3</a:t>
            </a:r>
            <a:r>
              <a:rPr lang="ru-RU" sz="4400" b="1" dirty="0" smtClean="0">
                <a:solidFill>
                  <a:schemeClr val="accent2"/>
                </a:solidFill>
              </a:rPr>
              <a:t> </a:t>
            </a:r>
            <a:r>
              <a:rPr lang="ru-RU" sz="4400" b="1" dirty="0">
                <a:solidFill>
                  <a:schemeClr val="accent2"/>
                </a:solidFill>
              </a:rPr>
              <a:t>тыс. рублей. </a:t>
            </a:r>
            <a:r>
              <a:rPr lang="ru-RU" b="1" dirty="0">
                <a:solidFill>
                  <a:schemeClr val="bg1"/>
                </a:solidFill>
              </a:rPr>
              <a:t/>
            </a:r>
            <a:br>
              <a:rPr lang="ru-RU" b="1" dirty="0">
                <a:solidFill>
                  <a:schemeClr val="bg1"/>
                </a:solidFill>
              </a:rPr>
            </a:b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6F0E04BB-5F05-4A44-A266-26CD203465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3" y="3142895"/>
            <a:ext cx="3310128" cy="576262"/>
          </a:xfrm>
        </p:spPr>
        <p:txBody>
          <a:bodyPr/>
          <a:lstStyle/>
          <a:p>
            <a:r>
              <a:rPr lang="ru-RU" sz="3200" dirty="0" smtClean="0"/>
              <a:t>Дотация на выравнивание бюджетной обеспеченности</a:t>
            </a:r>
            <a:endParaRPr lang="ru-RU" sz="3200" dirty="0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16B3696B-E909-4E07-ADF3-28FE19D0A298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571503" y="3937000"/>
            <a:ext cx="3310128" cy="1511300"/>
          </a:xfrm>
        </p:spPr>
        <p:txBody>
          <a:bodyPr>
            <a:noAutofit/>
          </a:bodyPr>
          <a:lstStyle/>
          <a:p>
            <a:r>
              <a:rPr lang="ru-RU" sz="4000" dirty="0" smtClean="0"/>
              <a:t>335,5 тысяч рублей</a:t>
            </a:r>
            <a:endParaRPr lang="ru-RU" sz="4000" dirty="0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FF36544B-1964-44AE-AEB2-34ABE2C5DA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sz="3200" dirty="0" smtClean="0"/>
              <a:t>Субвенции 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7814DB31-F193-42AE-9527-E72942D896EF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4183821" y="2959100"/>
            <a:ext cx="3310128" cy="2059886"/>
          </a:xfrm>
        </p:spPr>
        <p:txBody>
          <a:bodyPr>
            <a:normAutofit/>
          </a:bodyPr>
          <a:lstStyle/>
          <a:p>
            <a:r>
              <a:rPr lang="ru-RU" sz="4000" dirty="0" smtClean="0"/>
              <a:t>69,5 тысяч рублей</a:t>
            </a:r>
            <a:endParaRPr lang="ru-RU" sz="4000" dirty="0"/>
          </a:p>
        </p:txBody>
      </p:sp>
      <p:sp>
        <p:nvSpPr>
          <p:cNvPr id="7" name="Текст 6">
            <a:extLst>
              <a:ext uri="{FF2B5EF4-FFF2-40B4-BE49-F238E27FC236}">
                <a16:creationId xmlns="" xmlns:a16="http://schemas.microsoft.com/office/drawing/2014/main" id="{D402A42A-538D-4D97-8BB3-0C582B1D140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744980" y="2939695"/>
            <a:ext cx="3310128" cy="576262"/>
          </a:xfrm>
        </p:spPr>
        <p:txBody>
          <a:bodyPr/>
          <a:lstStyle/>
          <a:p>
            <a:r>
              <a:rPr lang="ru-RU" sz="3200" dirty="0" smtClean="0"/>
              <a:t>Иные межбюджетные </a:t>
            </a:r>
          </a:p>
          <a:p>
            <a:r>
              <a:rPr lang="ru-RU" sz="3200" dirty="0" smtClean="0"/>
              <a:t>трансферты</a:t>
            </a:r>
            <a:endParaRPr lang="ru-RU" sz="3200" dirty="0"/>
          </a:p>
        </p:txBody>
      </p:sp>
      <p:sp>
        <p:nvSpPr>
          <p:cNvPr id="8" name="Текст 7">
            <a:extLst>
              <a:ext uri="{FF2B5EF4-FFF2-40B4-BE49-F238E27FC236}">
                <a16:creationId xmlns="" xmlns:a16="http://schemas.microsoft.com/office/drawing/2014/main" id="{2FB817E4-8E41-4227-BBD5-C6B9D2A6B9FB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7846580" y="3695700"/>
            <a:ext cx="3310128" cy="1755086"/>
          </a:xfrm>
        </p:spPr>
        <p:txBody>
          <a:bodyPr>
            <a:normAutofit/>
          </a:bodyPr>
          <a:lstStyle/>
          <a:p>
            <a:r>
              <a:rPr lang="ru-RU" sz="4000" dirty="0" smtClean="0"/>
              <a:t>1627,3 тысяч рублей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0472722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3101" y="246062"/>
            <a:ext cx="10396883" cy="1151965"/>
          </a:xfrm>
        </p:spPr>
        <p:txBody>
          <a:bodyPr/>
          <a:lstStyle/>
          <a:p>
            <a:r>
              <a:rPr lang="ru-RU" dirty="0" smtClean="0"/>
              <a:t>Расходы бюджета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79400" y="1295400"/>
            <a:ext cx="6057900" cy="41148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74320" indent="-274320"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ru-RU" dirty="0">
                <a:solidFill>
                  <a:srgbClr val="C00000"/>
                </a:solidFill>
              </a:rPr>
              <a:t>Общий объем расходов бюджета Верхнеобливского сельского поселения Тацинского района за  2017 год составил  </a:t>
            </a:r>
          </a:p>
          <a:p>
            <a:pPr marL="274320" indent="-274320"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ru-RU" dirty="0">
                <a:solidFill>
                  <a:srgbClr val="C00000"/>
                </a:solidFill>
              </a:rPr>
              <a:t>по плану </a:t>
            </a:r>
            <a:r>
              <a:rPr lang="ru-RU" sz="2400" dirty="0">
                <a:solidFill>
                  <a:srgbClr val="C00000"/>
                </a:solidFill>
              </a:rPr>
              <a:t>7082,6</a:t>
            </a:r>
            <a:r>
              <a:rPr lang="ru-RU" dirty="0">
                <a:solidFill>
                  <a:srgbClr val="C00000"/>
                </a:solidFill>
              </a:rPr>
              <a:t> тыс. рублей </a:t>
            </a:r>
          </a:p>
          <a:p>
            <a:pPr marL="274320" indent="-274320"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ru-RU" dirty="0">
                <a:solidFill>
                  <a:srgbClr val="C00000"/>
                </a:solidFill>
              </a:rPr>
              <a:t>факт  </a:t>
            </a:r>
            <a:r>
              <a:rPr lang="ru-RU" sz="2400" dirty="0">
                <a:solidFill>
                  <a:srgbClr val="C00000"/>
                </a:solidFill>
              </a:rPr>
              <a:t>7017.7 </a:t>
            </a:r>
            <a:r>
              <a:rPr lang="ru-RU" dirty="0">
                <a:solidFill>
                  <a:srgbClr val="C00000"/>
                </a:solidFill>
              </a:rPr>
              <a:t>тыс</a:t>
            </a:r>
            <a:r>
              <a:rPr lang="ru-RU" dirty="0" smtClean="0">
                <a:solidFill>
                  <a:srgbClr val="C00000"/>
                </a:solidFill>
              </a:rPr>
              <a:t>. рублей</a:t>
            </a:r>
            <a:r>
              <a:rPr lang="ru-RU" sz="2800" dirty="0">
                <a:solidFill>
                  <a:srgbClr val="C00000"/>
                </a:solidFill>
              </a:rPr>
              <a:t>, </a:t>
            </a:r>
            <a:endParaRPr lang="ru-RU" sz="2800" dirty="0" smtClean="0">
              <a:solidFill>
                <a:srgbClr val="C00000"/>
              </a:solidFill>
            </a:endParaRPr>
          </a:p>
          <a:p>
            <a:pPr marL="274320" indent="-274320">
              <a:buClr>
                <a:schemeClr val="accent3"/>
              </a:buClr>
              <a:buFont typeface="Wingdings 2" pitchFamily="18" charset="2"/>
              <a:buNone/>
              <a:defRPr/>
            </a:pPr>
            <a:endParaRPr lang="ru-RU" sz="2800" dirty="0">
              <a:solidFill>
                <a:srgbClr val="C00000"/>
              </a:solidFill>
            </a:endParaRPr>
          </a:p>
          <a:p>
            <a:pPr marL="274320" indent="-274320"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ru-RU" dirty="0" smtClean="0">
                <a:solidFill>
                  <a:srgbClr val="C00000"/>
                </a:solidFill>
              </a:rPr>
              <a:t>                              Из </a:t>
            </a:r>
            <a:r>
              <a:rPr lang="ru-RU" dirty="0">
                <a:solidFill>
                  <a:srgbClr val="C00000"/>
                </a:solidFill>
              </a:rPr>
              <a:t>бюджета </a:t>
            </a:r>
            <a:r>
              <a:rPr lang="ru-RU" dirty="0" smtClean="0">
                <a:solidFill>
                  <a:srgbClr val="C00000"/>
                </a:solidFill>
              </a:rPr>
              <a:t>поселения                   профинансированы социально- значимые </a:t>
            </a:r>
            <a:r>
              <a:rPr lang="ru-RU" dirty="0">
                <a:solidFill>
                  <a:srgbClr val="C00000"/>
                </a:solidFill>
              </a:rPr>
              <a:t>и первоочередные расходы </a:t>
            </a:r>
            <a:r>
              <a:rPr lang="ru-RU" dirty="0" smtClean="0">
                <a:solidFill>
                  <a:srgbClr val="C00000"/>
                </a:solidFill>
              </a:rPr>
              <a:t> (</a:t>
            </a:r>
            <a:r>
              <a:rPr lang="ru-RU" dirty="0">
                <a:solidFill>
                  <a:srgbClr val="C00000"/>
                </a:solidFill>
              </a:rPr>
              <a:t>заработная плата с налогами и отчислениями, оплата коммунальных услуг, услуг связи,  ГСМ, котельно-печное топливо и иные  расходы).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9298" y="556591"/>
            <a:ext cx="5882137" cy="4223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11274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848232"/>
              </p:ext>
            </p:extLst>
          </p:nvPr>
        </p:nvGraphicFramePr>
        <p:xfrm>
          <a:off x="699247" y="1129552"/>
          <a:ext cx="10555941" cy="4606321"/>
        </p:xfrm>
        <a:graphic>
          <a:graphicData uri="http://schemas.openxmlformats.org/drawingml/2006/table">
            <a:tbl>
              <a:tblPr/>
              <a:tblGrid>
                <a:gridCol w="562685"/>
                <a:gridCol w="7345468"/>
                <a:gridCol w="1023413"/>
                <a:gridCol w="919872"/>
                <a:gridCol w="704503"/>
              </a:tblGrid>
              <a:tr h="6921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9pPr>
                    </a:lstStyle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№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/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2269" marR="2269" marT="2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9pPr>
                    </a:lstStyle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программы</a:t>
                      </a:r>
                    </a:p>
                  </a:txBody>
                  <a:tcPr marL="2269" marR="2269" marT="2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План (утвержденный)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2269" marR="2269" marT="2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Исполнено</a:t>
                      </a:r>
                    </a:p>
                  </a:txBody>
                  <a:tcPr marL="2269" marR="2269" marT="2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% исполнения</a:t>
                      </a:r>
                    </a:p>
                  </a:txBody>
                  <a:tcPr marL="2269" marR="2269" marT="2269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35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9pPr>
                    </a:lstStyle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2269" marR="2269" marT="2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9pPr>
                    </a:lstStyle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МУНИЦИПАЛЬНЫЕ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ПРОГРАММЫ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, всего </a:t>
                      </a:r>
                    </a:p>
                  </a:txBody>
                  <a:tcPr marL="2269" marR="2269" marT="2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9pPr>
                    </a:lstStyle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2643,0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19" marR="7619" marT="7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9pPr>
                    </a:lstStyle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2642,9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2269" marR="2269" marT="2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9pPr>
                    </a:lstStyle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2269" marR="2269" marT="2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35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9pPr>
                    </a:lstStyle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2269" marR="2269" marT="2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9pPr>
                    </a:lstStyle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 том числе:</a:t>
                      </a:r>
                    </a:p>
                  </a:txBody>
                  <a:tcPr marL="2269" marR="2269" marT="2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9pPr>
                    </a:lstStyle>
                    <a:p>
                      <a:pPr algn="ctr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19" marR="7619" marT="7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9pPr>
                    </a:lstStyle>
                    <a:p>
                      <a:pPr algn="ctr" fontAlgn="ctr"/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2269" marR="2269" marT="2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9pPr>
                    </a:lstStyle>
                    <a:p>
                      <a:pPr algn="ctr" fontAlgn="ctr"/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2269" marR="2269" marT="2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611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9pPr>
                    </a:lstStyle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2269" marR="2269" marT="2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9pPr>
                    </a:lstStyle>
                    <a:p>
                      <a:pPr algn="l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 программа Верхнеобливского сельского поселения «Обеспечение общественного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порядка и противодействие коррупции »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2269" marR="2269" marT="2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9pPr>
                    </a:lstStyle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2,2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19" marR="7619" marT="7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9pPr>
                    </a:lstStyle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2,2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2269" marR="2269" marT="2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9pPr>
                    </a:lstStyle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2269" marR="2269" marT="2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588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9pPr>
                    </a:lstStyle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2269" marR="2269" marT="2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9pPr>
                    </a:lstStyle>
                    <a:p>
                      <a:pPr algn="l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 программа Верхнеобливского сельского поселения «Защита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населения и территории от чрезвычайных ситуаций, обеспечение пожарной безопасности и безопасности людей на водных объектах»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2269" marR="2269" marT="2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9pPr>
                    </a:lstStyle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23,7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19" marR="7619" marT="7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9pPr>
                    </a:lstStyle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23,7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2269" marR="2269" marT="2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9pPr>
                    </a:lstStyle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2269" marR="2269" marT="2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05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9pPr>
                    </a:lstStyle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2269" marR="2269" marT="2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9pPr>
                    </a:lstStyle>
                    <a:p>
                      <a:pPr algn="l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 программа Верхнеобливского сельского поселения «Развитие культуры »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2269" marR="2269" marT="2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9pPr>
                    </a:lstStyle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1962,8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19" marR="7619" marT="7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9pPr>
                    </a:lstStyle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1962,8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2269" marR="2269" marT="2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9pPr>
                    </a:lstStyle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2269" marR="2269" marT="2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447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9pPr>
                    </a:lstStyle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2269" marR="2269" marT="2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9pPr>
                    </a:lstStyle>
                    <a:p>
                      <a:pPr algn="l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 программа Верхнеобливского сельского поселения «Управление муниципальными финансами и создание условий для эффективного управления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финансами»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2269" marR="2269" marT="2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9pPr>
                    </a:lstStyle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19" marR="7619" marT="7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9pPr>
                    </a:lstStyle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2269" marR="2269" marT="2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9pPr>
                    </a:lstStyle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2269" marR="2269" marT="2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05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9pPr>
                    </a:lstStyle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2269" marR="2269" marT="2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9pPr>
                    </a:lstStyle>
                    <a:p>
                      <a:pPr algn="l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 программа Верхнеобливского сельского поселения «Развитие физической культуры и спорта»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2269" marR="2269" marT="2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9pPr>
                    </a:lstStyle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26,3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19" marR="7619" marT="7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9pPr>
                    </a:lstStyle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26,3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2269" marR="2269" marT="2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9pPr>
                    </a:lstStyle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2269" marR="2269" marT="2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611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9pPr>
                    </a:lstStyle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2269" marR="2269" marT="2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9pPr>
                    </a:lstStyle>
                    <a:p>
                      <a:pPr algn="l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 программа Верхнеобливского сельского поселения «Благоустройство территории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»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2269" marR="2269" marT="2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9pPr>
                    </a:lstStyle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628,0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19" marR="7619" marT="7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9pPr>
                    </a:lstStyle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627,9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2269" marR="2269" marT="2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9pPr>
                    </a:lstStyle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2269" marR="2269" marT="2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61365" y="0"/>
            <a:ext cx="116317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ru-RU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Объем бюджетных ассигнований на реализацию муниципальных  </a:t>
            </a:r>
            <a:r>
              <a:rPr 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программ   </a:t>
            </a:r>
            <a:r>
              <a:rPr lang="ru-RU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2017 год </a:t>
            </a:r>
            <a:endParaRPr lang="ru-RU" sz="3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9947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3366149" y="2160956"/>
            <a:ext cx="4381455" cy="2232025"/>
          </a:xfrm>
          <a:prstGeom prst="ellipse">
            <a:avLst/>
          </a:prstGeom>
          <a:solidFill>
            <a:srgbClr val="00B0F0"/>
          </a:solidFill>
          <a:ln w="12700" cap="flat" cmpd="sng" algn="ctr">
            <a:solidFill>
              <a:srgbClr val="777C84">
                <a:shade val="70000"/>
                <a:satMod val="150000"/>
              </a:srgbClr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Schoolbook"/>
                <a:ea typeface="+mn-ea"/>
              </a:rPr>
              <a:t>ИСПОЛНЕН</a:t>
            </a: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ИЕ</a:t>
            </a: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Schoolbook"/>
                <a:ea typeface="+mn-ea"/>
              </a:rPr>
              <a:t> РАСХОДОВ БЮДЖЕТА ЗА   2017г  (7017,7)</a:t>
            </a:r>
          </a:p>
        </p:txBody>
      </p:sp>
      <p:sp>
        <p:nvSpPr>
          <p:cNvPr id="3" name="Стрелка вверх 2"/>
          <p:cNvSpPr/>
          <p:nvPr/>
        </p:nvSpPr>
        <p:spPr>
          <a:xfrm rot="19875771">
            <a:off x="3936615" y="1237411"/>
            <a:ext cx="863600" cy="1079500"/>
          </a:xfrm>
          <a:prstGeom prst="upArrow">
            <a:avLst/>
          </a:prstGeom>
          <a:solidFill>
            <a:srgbClr val="777C84"/>
          </a:solidFill>
          <a:ln w="34925" cap="flat" cmpd="sng" algn="ctr">
            <a:solidFill>
              <a:sysClr val="window" lastClr="FFFFFF"/>
            </a:solidFill>
            <a:prstDash val="solid"/>
          </a:ln>
          <a:effectLst>
            <a:outerShdw blurRad="50800" dist="25000" dir="5400000" rotWithShape="0">
              <a:srgbClr val="000000">
                <a:alpha val="40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4" name="Стрелка вверх 3"/>
          <p:cNvSpPr/>
          <p:nvPr/>
        </p:nvSpPr>
        <p:spPr>
          <a:xfrm rot="5400000">
            <a:off x="7919381" y="2880888"/>
            <a:ext cx="863600" cy="1079500"/>
          </a:xfrm>
          <a:prstGeom prst="upArrow">
            <a:avLst/>
          </a:prstGeom>
          <a:solidFill>
            <a:srgbClr val="777C84"/>
          </a:solidFill>
          <a:ln w="34925" cap="flat" cmpd="sng" algn="ctr">
            <a:solidFill>
              <a:sysClr val="window" lastClr="FFFFFF"/>
            </a:solidFill>
            <a:prstDash val="solid"/>
          </a:ln>
          <a:effectLst>
            <a:outerShdw blurRad="50800" dist="25000" dir="5400000" rotWithShape="0">
              <a:srgbClr val="000000">
                <a:alpha val="40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5" name="Стрелка вверх 4"/>
          <p:cNvSpPr/>
          <p:nvPr/>
        </p:nvSpPr>
        <p:spPr>
          <a:xfrm rot="988110">
            <a:off x="5868321" y="1189783"/>
            <a:ext cx="930598" cy="1061283"/>
          </a:xfrm>
          <a:prstGeom prst="upArrow">
            <a:avLst/>
          </a:prstGeom>
          <a:solidFill>
            <a:srgbClr val="777C84"/>
          </a:solidFill>
          <a:ln w="34925" cap="flat" cmpd="sng" algn="ctr">
            <a:solidFill>
              <a:sysClr val="window" lastClr="FFFFFF"/>
            </a:solidFill>
            <a:prstDash val="solid"/>
          </a:ln>
          <a:effectLst>
            <a:outerShdw blurRad="50800" dist="25000" dir="5400000" rotWithShape="0">
              <a:srgbClr val="000000">
                <a:alpha val="40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6" name="Стрелка вверх 5"/>
          <p:cNvSpPr/>
          <p:nvPr/>
        </p:nvSpPr>
        <p:spPr>
          <a:xfrm rot="2731456">
            <a:off x="7391727" y="1776797"/>
            <a:ext cx="863600" cy="1081088"/>
          </a:xfrm>
          <a:prstGeom prst="upArrow">
            <a:avLst/>
          </a:prstGeom>
          <a:solidFill>
            <a:srgbClr val="777C84"/>
          </a:solidFill>
          <a:ln w="34925" cap="flat" cmpd="sng" algn="ctr">
            <a:solidFill>
              <a:sysClr val="window" lastClr="FFFFFF"/>
            </a:solidFill>
            <a:prstDash val="solid"/>
          </a:ln>
          <a:effectLst>
            <a:outerShdw blurRad="50800" dist="25000" dir="5400000" rotWithShape="0">
              <a:srgbClr val="000000">
                <a:alpha val="40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7" name="Стрелка вверх 6"/>
          <p:cNvSpPr/>
          <p:nvPr/>
        </p:nvSpPr>
        <p:spPr>
          <a:xfrm rot="13950820">
            <a:off x="2933556" y="3754724"/>
            <a:ext cx="865187" cy="1081087"/>
          </a:xfrm>
          <a:prstGeom prst="upArrow">
            <a:avLst/>
          </a:prstGeom>
          <a:solidFill>
            <a:srgbClr val="777C84"/>
          </a:solidFill>
          <a:ln w="34925" cap="flat" cmpd="sng" algn="ctr">
            <a:solidFill>
              <a:sysClr val="window" lastClr="FFFFFF"/>
            </a:solidFill>
            <a:prstDash val="solid"/>
          </a:ln>
          <a:effectLst>
            <a:outerShdw blurRad="50800" dist="25000" dir="5400000" rotWithShape="0">
              <a:srgbClr val="000000">
                <a:alpha val="40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8" name="Стрелка вверх 7"/>
          <p:cNvSpPr/>
          <p:nvPr/>
        </p:nvSpPr>
        <p:spPr>
          <a:xfrm rot="17467271">
            <a:off x="2437979" y="2196756"/>
            <a:ext cx="865187" cy="1081087"/>
          </a:xfrm>
          <a:prstGeom prst="upArrow">
            <a:avLst/>
          </a:prstGeom>
          <a:solidFill>
            <a:srgbClr val="777C84"/>
          </a:solidFill>
          <a:ln w="34925" cap="flat" cmpd="sng" algn="ctr">
            <a:solidFill>
              <a:sysClr val="window" lastClr="FFFFFF"/>
            </a:solidFill>
            <a:prstDash val="solid"/>
          </a:ln>
          <a:effectLst>
            <a:outerShdw blurRad="50800" dist="25000" dir="5400000" rotWithShape="0">
              <a:srgbClr val="000000">
                <a:alpha val="40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9" name="7-конечная звезда 8"/>
          <p:cNvSpPr/>
          <p:nvPr/>
        </p:nvSpPr>
        <p:spPr>
          <a:xfrm>
            <a:off x="5412069" y="49397"/>
            <a:ext cx="2315171" cy="1297356"/>
          </a:xfrm>
          <a:prstGeom prst="star7">
            <a:avLst/>
          </a:prstGeom>
          <a:solidFill>
            <a:srgbClr val="00B0F0"/>
          </a:solidFill>
          <a:ln w="12700" cap="flat" cmpd="sng" algn="ctr">
            <a:solidFill>
              <a:srgbClr val="777C84">
                <a:shade val="70000"/>
                <a:satMod val="150000"/>
              </a:srgbClr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НАЦИОНАЛЬНАЯ 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ОБОРОНА 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(69,3)</a:t>
            </a:r>
          </a:p>
        </p:txBody>
      </p:sp>
      <p:sp>
        <p:nvSpPr>
          <p:cNvPr id="10" name="7-конечная звезда 9"/>
          <p:cNvSpPr/>
          <p:nvPr/>
        </p:nvSpPr>
        <p:spPr>
          <a:xfrm>
            <a:off x="8890931" y="2311045"/>
            <a:ext cx="2646218" cy="1655762"/>
          </a:xfrm>
          <a:prstGeom prst="star7">
            <a:avLst/>
          </a:prstGeom>
          <a:solidFill>
            <a:srgbClr val="00B0F0"/>
          </a:solidFill>
          <a:ln w="12700" cap="flat" cmpd="sng" algn="ctr">
            <a:solidFill>
              <a:srgbClr val="777C84">
                <a:shade val="70000"/>
                <a:satMod val="150000"/>
              </a:srgbClr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НАЦИОНАЛЬ- НАЯ 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ЭКОНОМИКА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 (311,1)</a:t>
            </a:r>
          </a:p>
        </p:txBody>
      </p:sp>
      <p:sp>
        <p:nvSpPr>
          <p:cNvPr id="11" name="7-конечная звезда 10"/>
          <p:cNvSpPr/>
          <p:nvPr/>
        </p:nvSpPr>
        <p:spPr>
          <a:xfrm>
            <a:off x="7727241" y="254001"/>
            <a:ext cx="2592388" cy="1922062"/>
          </a:xfrm>
          <a:prstGeom prst="star7">
            <a:avLst/>
          </a:prstGeom>
          <a:solidFill>
            <a:srgbClr val="00B0F0"/>
          </a:solidFill>
          <a:ln w="12700" cap="flat" cmpd="sng" algn="ctr">
            <a:solidFill>
              <a:srgbClr val="777C84">
                <a:shade val="70000"/>
                <a:satMod val="150000"/>
              </a:srgbClr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НАЦИОНАЛЬНАЯ </a:t>
            </a:r>
            <a:r>
              <a:rPr kumimoji="0" lang="ru-RU" sz="10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БЕЗОПАСНОСТЬ И ПРАВООХРАНИТЕЛЬНАЯ ДЕЯТЕЛЬНОСТЬ (25,9)</a:t>
            </a:r>
          </a:p>
        </p:txBody>
      </p:sp>
      <p:sp>
        <p:nvSpPr>
          <p:cNvPr id="12" name="7-конечная звезда 11"/>
          <p:cNvSpPr/>
          <p:nvPr/>
        </p:nvSpPr>
        <p:spPr>
          <a:xfrm>
            <a:off x="3936999" y="5018354"/>
            <a:ext cx="3198301" cy="1609129"/>
          </a:xfrm>
          <a:prstGeom prst="star7">
            <a:avLst/>
          </a:prstGeom>
          <a:solidFill>
            <a:srgbClr val="00B0F0"/>
          </a:solidFill>
          <a:ln w="12700" cap="flat" cmpd="sng" algn="ctr">
            <a:solidFill>
              <a:srgbClr val="777C84">
                <a:shade val="70000"/>
                <a:satMod val="150000"/>
              </a:srgbClr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СОЦИАЛЬНАЯ 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ПОЛИТИКА (57,4)</a:t>
            </a:r>
          </a:p>
        </p:txBody>
      </p:sp>
      <p:sp>
        <p:nvSpPr>
          <p:cNvPr id="13" name="7-конечная звезда 12"/>
          <p:cNvSpPr/>
          <p:nvPr/>
        </p:nvSpPr>
        <p:spPr>
          <a:xfrm rot="20496672">
            <a:off x="425208" y="4250004"/>
            <a:ext cx="2769257" cy="1536700"/>
          </a:xfrm>
          <a:prstGeom prst="star7">
            <a:avLst/>
          </a:prstGeom>
          <a:solidFill>
            <a:srgbClr val="00B0F0"/>
          </a:solidFill>
          <a:ln w="12700" cap="flat" cmpd="sng" algn="ctr">
            <a:solidFill>
              <a:srgbClr val="777C84">
                <a:shade val="70000"/>
                <a:satMod val="150000"/>
              </a:srgbClr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КУЛЬТУРА (2030,4)</a:t>
            </a:r>
          </a:p>
        </p:txBody>
      </p:sp>
      <p:sp>
        <p:nvSpPr>
          <p:cNvPr id="14" name="7-конечная звезда 13"/>
          <p:cNvSpPr/>
          <p:nvPr/>
        </p:nvSpPr>
        <p:spPr>
          <a:xfrm>
            <a:off x="547395" y="1153262"/>
            <a:ext cx="2319390" cy="1640442"/>
          </a:xfrm>
          <a:prstGeom prst="star7">
            <a:avLst/>
          </a:prstGeom>
          <a:solidFill>
            <a:srgbClr val="00B0F0"/>
          </a:solidFill>
          <a:ln w="12700" cap="flat" cmpd="sng" algn="ctr">
            <a:solidFill>
              <a:srgbClr val="777C84">
                <a:shade val="70000"/>
                <a:satMod val="150000"/>
              </a:srgbClr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Физическая культура и спорт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(26,3)</a:t>
            </a:r>
          </a:p>
        </p:txBody>
      </p:sp>
      <p:sp>
        <p:nvSpPr>
          <p:cNvPr id="15" name="7-конечная звезда 14"/>
          <p:cNvSpPr/>
          <p:nvPr/>
        </p:nvSpPr>
        <p:spPr>
          <a:xfrm>
            <a:off x="2248975" y="27356"/>
            <a:ext cx="2592388" cy="1341438"/>
          </a:xfrm>
          <a:prstGeom prst="star7">
            <a:avLst/>
          </a:prstGeom>
          <a:solidFill>
            <a:srgbClr val="00B0F0"/>
          </a:solidFill>
          <a:ln w="12700" cap="flat" cmpd="sng" algn="ctr">
            <a:solidFill>
              <a:srgbClr val="777C84">
                <a:shade val="70000"/>
                <a:satMod val="150000"/>
              </a:srgbClr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ОБЩЕГОСУДАРСТВЕННЫЕ 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ВОПРОСЫ (3818,5)</a:t>
            </a:r>
          </a:p>
        </p:txBody>
      </p:sp>
      <p:sp>
        <p:nvSpPr>
          <p:cNvPr id="16" name="Стрелка вверх 15"/>
          <p:cNvSpPr/>
          <p:nvPr/>
        </p:nvSpPr>
        <p:spPr>
          <a:xfrm rot="8316977">
            <a:off x="6998263" y="3951701"/>
            <a:ext cx="863600" cy="1079500"/>
          </a:xfrm>
          <a:prstGeom prst="upArrow">
            <a:avLst/>
          </a:prstGeom>
          <a:solidFill>
            <a:srgbClr val="777C84"/>
          </a:solidFill>
          <a:ln w="34925" cap="flat" cmpd="sng" algn="ctr">
            <a:solidFill>
              <a:sysClr val="window" lastClr="FFFFFF"/>
            </a:solidFill>
            <a:prstDash val="solid"/>
          </a:ln>
          <a:effectLst>
            <a:outerShdw blurRad="50800" dist="25000" dir="5400000" rotWithShape="0">
              <a:srgbClr val="000000">
                <a:alpha val="40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7" name="7-конечная звезда 16"/>
          <p:cNvSpPr/>
          <p:nvPr/>
        </p:nvSpPr>
        <p:spPr>
          <a:xfrm>
            <a:off x="7727241" y="4295268"/>
            <a:ext cx="2460678" cy="1773237"/>
          </a:xfrm>
          <a:prstGeom prst="star7">
            <a:avLst/>
          </a:prstGeom>
          <a:solidFill>
            <a:srgbClr val="00B0F0"/>
          </a:solidFill>
          <a:ln w="12700" cap="flat" cmpd="sng" algn="ctr">
            <a:solidFill>
              <a:srgbClr val="777C84">
                <a:shade val="70000"/>
                <a:satMod val="150000"/>
              </a:srgbClr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ЖИЛИЩНО-КОММУНАЛЬНОЕ ХОЗЯЙСТВО (678,4)</a:t>
            </a:r>
          </a:p>
        </p:txBody>
      </p:sp>
      <p:sp>
        <p:nvSpPr>
          <p:cNvPr id="18" name="Стрелка вверх 17"/>
          <p:cNvSpPr/>
          <p:nvPr/>
        </p:nvSpPr>
        <p:spPr>
          <a:xfrm rot="10631134">
            <a:off x="5032522" y="4427740"/>
            <a:ext cx="863600" cy="1079500"/>
          </a:xfrm>
          <a:prstGeom prst="upArrow">
            <a:avLst/>
          </a:prstGeom>
          <a:solidFill>
            <a:srgbClr val="777C84"/>
          </a:solidFill>
          <a:ln w="34925" cap="flat" cmpd="sng" algn="ctr">
            <a:solidFill>
              <a:sysClr val="window" lastClr="FFFFFF"/>
            </a:solidFill>
            <a:prstDash val="solid"/>
          </a:ln>
          <a:effectLst>
            <a:outerShdw blurRad="50800" dist="25000" dir="5400000" rotWithShape="0">
              <a:srgbClr val="000000">
                <a:alpha val="40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9" name="Горизонтальный свиток 18"/>
          <p:cNvSpPr/>
          <p:nvPr/>
        </p:nvSpPr>
        <p:spPr>
          <a:xfrm>
            <a:off x="10477032" y="11701"/>
            <a:ext cx="1296988" cy="574675"/>
          </a:xfrm>
          <a:prstGeom prst="horizontalScroll">
            <a:avLst/>
          </a:prstGeom>
          <a:solidFill>
            <a:srgbClr val="FE8637"/>
          </a:solidFill>
          <a:ln w="25400" cap="flat" cmpd="sng" algn="ctr">
            <a:solidFill>
              <a:srgbClr val="FE8637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тыс.руб..</a:t>
            </a:r>
          </a:p>
        </p:txBody>
      </p:sp>
    </p:spTree>
    <p:extLst>
      <p:ext uri="{BB962C8B-B14F-4D97-AF65-F5344CB8AC3E}">
        <p14:creationId xmlns:p14="http://schemas.microsoft.com/office/powerpoint/2010/main" val="39079213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Главное мероприятие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346492"/>
      </a:accent1>
      <a:accent2>
        <a:srgbClr val="6DA5D4"/>
      </a:accent2>
      <a:accent3>
        <a:srgbClr val="538C79"/>
      </a:accent3>
      <a:accent4>
        <a:srgbClr val="93B75D"/>
      </a:accent4>
      <a:accent5>
        <a:srgbClr val="DEB050"/>
      </a:accent5>
      <a:accent6>
        <a:srgbClr val="BB5354"/>
      </a:accent6>
      <a:hlink>
        <a:srgbClr val="3289DD"/>
      </a:hlink>
      <a:folHlink>
        <a:srgbClr val="859EB6"/>
      </a:folHlink>
    </a:clrScheme>
    <a:fontScheme name="Главное мероприятие">
      <a:maj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ое мероприятие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ain Event" id="{AC372BB4-D83D-411E-B849-B641926BA760}" vid="{FE3530EC-BA5B-407C-9B36-00820F39551C}"/>
    </a:ext>
  </a:extLst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TM04033927[[fn=Главное мероприятие]]</Template>
  <TotalTime>311</TotalTime>
  <Words>404</Words>
  <Application>Microsoft Office PowerPoint</Application>
  <PresentationFormat>Произвольный</PresentationFormat>
  <Paragraphs>110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10" baseType="lpstr">
      <vt:lpstr>Главное мероприятие</vt:lpstr>
      <vt:lpstr>Оформление по умолчанию</vt:lpstr>
      <vt:lpstr>Презентация PowerPoint</vt:lpstr>
      <vt:lpstr>Презентация PowerPoint</vt:lpstr>
      <vt:lpstr>Основные параметры бюджета тыс.руб.</vt:lpstr>
      <vt:lpstr>Налоговых и неналоговых  доходов  поступило  в сумме  5 163,9  тыс. рублей. </vt:lpstr>
      <vt:lpstr>Безвозмездные поступления поступили  в сумме   2 032,3 тыс. рублей.  </vt:lpstr>
      <vt:lpstr>Расходы бюджета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Администрация</cp:lastModifiedBy>
  <cp:revision>36</cp:revision>
  <dcterms:created xsi:type="dcterms:W3CDTF">2018-02-14T19:17:23Z</dcterms:created>
  <dcterms:modified xsi:type="dcterms:W3CDTF">2018-05-14T13:33:47Z</dcterms:modified>
</cp:coreProperties>
</file>