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7" r:id="rId2"/>
    <p:sldId id="258" r:id="rId3"/>
    <p:sldId id="256" r:id="rId4"/>
    <p:sldId id="313" r:id="rId5"/>
    <p:sldId id="315" r:id="rId6"/>
    <p:sldId id="316" r:id="rId7"/>
    <p:sldId id="288" r:id="rId8"/>
    <p:sldId id="30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9" autoAdjust="0"/>
  </p:normalViewPr>
  <p:slideViewPr>
    <p:cSldViewPr>
      <p:cViewPr>
        <p:scale>
          <a:sx n="66" d="100"/>
          <a:sy n="66" d="100"/>
        </p:scale>
        <p:origin x="-63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ADDA11-E3C9-4BB7-AD45-5FB696FC9EFA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D7BB19-51E8-435D-946B-74851A1082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574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EB1E2-68E4-4A13-A2EA-5C3DF15C270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CBD1A79-3C48-4128-8813-97A78A050413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1E8A-C090-4E51-A284-B6891DFDCA1B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2942A-E894-4B23-BA7F-34D720C1AC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E174-FB62-4E90-8F0F-30FC868F1EDC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EE7B-C857-4957-922D-3D3847E083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A92AB-D137-464D-8DC2-DB1163EB40A6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4AF8-2831-4CCC-A13B-6A37F3E97A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D5E5-7641-4D21-A932-8FE1D96BC20E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F72A-2C05-42CA-BAB7-978B75F817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F625-7EC7-4098-B136-FBA39C9DF718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38E3D-DE66-4A7E-8E99-369CEF2D6D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A4DDE-CE07-49CE-849A-E1C61B8ED8D2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7663E-1BAA-4120-A66F-B171BD75B2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B060-BA2F-49A4-A393-4DC9ECAA14AE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1B8D-12B0-45FB-BDBF-234CB2EC2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400C-B61D-4C14-8BF1-345F5EA9C973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33AA-1694-448A-A46D-A74E9F9E82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896A-5C8B-4333-95FA-03833C4BB3C4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A61C-518F-4DB2-BA2C-4B09176C03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9D16-C1D1-4699-89AE-FA95727661B3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02E1E-6BE9-4DAE-BC61-8165B681FC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38AF-C02C-4866-B19F-5A42B30D9BF6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00D2-6E7E-4C5C-BE11-992DD8A61A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614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ED2C856-71A9-44C7-94E3-38335BF548DD}" type="datetimeFigureOut">
              <a:rPr lang="ru-RU"/>
              <a:pPr>
                <a:defRPr/>
              </a:pPr>
              <a:t>25.07.2016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637E11C-8258-46C4-89E7-6E2403CF30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615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39" r:id="rId2"/>
    <p:sldLayoutId id="2147484048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9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36745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Верхнеобливское сельское поселение</a:t>
            </a:r>
            <a:endParaRPr lang="ru-RU" sz="3600" i="1" dirty="0"/>
          </a:p>
        </p:txBody>
      </p:sp>
      <p:pic>
        <p:nvPicPr>
          <p:cNvPr id="10243" name="Содержимое 4" descr="0_9fb9e_77a2b4a6_XXX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500438"/>
            <a:ext cx="9144000" cy="3357562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357188" y="1143000"/>
            <a:ext cx="8501062" cy="2357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Бюджет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Верхнеобливского  </a:t>
            </a:r>
            <a:r>
              <a:rPr lang="ru-RU" sz="4000" b="1" dirty="0">
                <a:solidFill>
                  <a:srgbClr val="002060"/>
                </a:solidFill>
              </a:rPr>
              <a:t>сельского </a:t>
            </a:r>
            <a:r>
              <a:rPr lang="ru-RU" sz="4000" b="1" dirty="0" smtClean="0">
                <a:solidFill>
                  <a:srgbClr val="002060"/>
                </a:solidFill>
              </a:rPr>
              <a:t>поселения Тацинского района</a:t>
            </a:r>
            <a:endParaRPr lang="ru-RU" sz="4000" b="1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на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20249689">
            <a:off x="2278063" y="5110163"/>
            <a:ext cx="1247775" cy="63658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857750" y="2214563"/>
            <a:ext cx="642938" cy="642937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2390993">
            <a:off x="5984875" y="4664075"/>
            <a:ext cx="868363" cy="484188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11270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9" name="Овал 8"/>
          <p:cNvSpPr/>
          <p:nvPr/>
        </p:nvSpPr>
        <p:spPr>
          <a:xfrm>
            <a:off x="2714612" y="2786058"/>
            <a:ext cx="3500462" cy="264320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Основа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Формирования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проекта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Верхнеобливского сельского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2016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43702" y="3929066"/>
            <a:ext cx="2214578" cy="2000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Муниципальные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Верхнеобливского сельского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285728"/>
            <a:ext cx="8572560" cy="221457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Основные направления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бюджетной и налоговой политики 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Верхнеобливского 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сельского поселения на 2016-2018 годы  (Постановление  от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13.11.2015 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г. №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108)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44" y="3429000"/>
            <a:ext cx="2428892" cy="26432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Прогноз социально-экономического развития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Верхнеобливского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сельского поселения на 2016-2018 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Бюджет Верхнеобливского  сельского поселения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2016 год 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направлен на решение следующих ключевых задач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291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1643050"/>
            <a:ext cx="7572428" cy="1143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 сбалансированности  бюджета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Верхнеобливского сельского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поселения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786058"/>
            <a:ext cx="7572428" cy="10715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объективности и качества бюджетного планирования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88" y="3857625"/>
            <a:ext cx="7572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обеспечение в полной мере приоритизации структуры бюджетных расходов в целях увеличения доли средств,  направляемых на развитие человеческого капитала и инфраструктуры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50" y="4929188"/>
            <a:ext cx="7572375" cy="14287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повышение эффективности распределения бюджетных средств в целях возможности совершения бюджетного маневра, ответственного подхода к принятию новых расходных обязательств с учетом их социально-экономической значимости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444500" y="1125538"/>
            <a:ext cx="1871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7865,9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5148065" y="1125538"/>
            <a:ext cx="367240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7975,9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5104" y="1734854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461,7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3992" y="3140968"/>
            <a:ext cx="2880320" cy="8161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Единый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/>
              <a:t> налог </a:t>
            </a:r>
            <a:r>
              <a:rPr lang="ru-RU" sz="1100" dirty="0" smtClean="0"/>
              <a:t>220,0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4289" y="4000580"/>
            <a:ext cx="2880320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Налог на имущество физических лиц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48,5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6036623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1587,5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0506" y="551723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Иные доходы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321,6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5727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3787" y="4512196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3549,9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70627" y="2280563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3762,8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70627" y="2780928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69,9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70627" y="5816044"/>
            <a:ext cx="2939865" cy="7813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Физическая культура и спорт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27,0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Социальная политика   52.8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79946" y="5180783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2088,3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70627" y="3957112"/>
            <a:ext cx="2863317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Национальная экономика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1660,7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70627" y="3284984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91,4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70627" y="4512196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Жилищно-коммунальное хозяйство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223,0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1777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человек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0506" y="271503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Верхнеобливского сельского поселения на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2016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6400" y="2203450"/>
            <a:ext cx="2879725" cy="7207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Налоги на товары (работы, услуги), реализуемые на территории Российской Федерации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1660,7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516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336012"/>
              </p:ext>
            </p:extLst>
          </p:nvPr>
        </p:nvGraphicFramePr>
        <p:xfrm>
          <a:off x="457200" y="1600200"/>
          <a:ext cx="8291264" cy="407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921496"/>
                <a:gridCol w="3312368"/>
              </a:tblGrid>
              <a:tr h="37079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2015год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  <a:tr h="640071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7868,3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7865,9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  <a:tr h="1188710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5334,4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6278,4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  <a:tr h="640071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7030,1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7975,9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  <a:tr h="123515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832,2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-110,0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20516"/>
            <a:ext cx="8784976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решения Собрания депутатов Верхнеобливского сельского поселения «О бюджете Верхнеобливского сельского поселения Тацинского</a:t>
            </a:r>
            <a:b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района на 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2016 </a:t>
            </a:r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(</a:t>
            </a:r>
            <a:r>
              <a:rPr lang="ru-RU" sz="2000" b="1" dirty="0" err="1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16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355879"/>
              </p:ext>
            </p:extLst>
          </p:nvPr>
        </p:nvGraphicFramePr>
        <p:xfrm>
          <a:off x="555625" y="1700808"/>
          <a:ext cx="7904807" cy="3542706"/>
        </p:xfrm>
        <a:graphic>
          <a:graphicData uri="http://schemas.openxmlformats.org/drawingml/2006/table">
            <a:tbl>
              <a:tblPr/>
              <a:tblGrid>
                <a:gridCol w="497998"/>
                <a:gridCol w="6501046"/>
                <a:gridCol w="905763"/>
              </a:tblGrid>
              <a:tr h="392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 (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всего 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4090,4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«Обеспечение общественного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порядка и противодействие коррупции 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«Защита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«Развитие культуры 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2088,3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«Управление муниципальными финансами и создание условий для эффективного управления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финансами»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«Развитие физической культуры и спорта»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«Развитие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транспортной системы»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1660,7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 программа Верхнеобливского сельского поселения «Благоустройство территории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269" marR="2269" marT="2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19" marR="7619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80" name="Rectangle 72"/>
          <p:cNvSpPr>
            <a:spLocks noChangeArrowheads="1"/>
          </p:cNvSpPr>
          <p:nvPr/>
        </p:nvSpPr>
        <p:spPr bwMode="auto">
          <a:xfrm>
            <a:off x="214313" y="142875"/>
            <a:ext cx="8786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Объем бюджетных ассигнований на реализацию муниципальных  </a:t>
            </a:r>
          </a:p>
          <a:p>
            <a:pPr algn="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программ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2016 год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9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500063" y="274638"/>
            <a:ext cx="8186737" cy="868362"/>
          </a:xfrm>
        </p:spPr>
        <p:txBody>
          <a:bodyPr/>
          <a:lstStyle/>
          <a:p>
            <a:pPr eaLnBrk="1" hangingPunct="1"/>
            <a:r>
              <a:rPr lang="ru-RU" smtClean="0"/>
              <a:t>Дорожный фонд</a:t>
            </a:r>
          </a:p>
        </p:txBody>
      </p:sp>
      <p:pic>
        <p:nvPicPr>
          <p:cNvPr id="18435" name="Содержимое 7" descr="0_80226_b0c1b773_XXX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143000"/>
            <a:ext cx="9144000" cy="5715000"/>
          </a:xfrm>
        </p:spPr>
      </p:pic>
      <p:sp>
        <p:nvSpPr>
          <p:cNvPr id="5" name="Прямоугольник с одним скругленным углом 4"/>
          <p:cNvSpPr/>
          <p:nvPr/>
        </p:nvSpPr>
        <p:spPr>
          <a:xfrm>
            <a:off x="3929063" y="1857375"/>
            <a:ext cx="4572000" cy="1857375"/>
          </a:xfrm>
          <a:prstGeom prst="round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Строительство и реконструкция : 1 – объект образования ( строительство дошкольной образовательной организации на 220 мест в </a:t>
            </a:r>
            <a:r>
              <a:rPr lang="ru-RU" sz="1600" dirty="0" err="1">
                <a:solidFill>
                  <a:schemeClr val="tx1"/>
                </a:solidFill>
              </a:rPr>
              <a:t>ст.Багаевск</a:t>
            </a:r>
            <a:r>
              <a:rPr lang="ru-RU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8" y="1214438"/>
            <a:ext cx="3071812" cy="250031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Дорожный фонд за счет акцизов  на 2016 год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1660,7тыс.руб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3786188" y="1143000"/>
            <a:ext cx="4857750" cy="2643188"/>
          </a:xfrm>
          <a:prstGeom prst="round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Строительство и реконструкция дорог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ремонт и содержание дорог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Динамика доходов бюджета Верхнеобливского сельского поселения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                              2016 год по отношению к плану  2015 года                                                             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296203"/>
              </p:ext>
            </p:extLst>
          </p:nvPr>
        </p:nvGraphicFramePr>
        <p:xfrm>
          <a:off x="1571625" y="1714500"/>
          <a:ext cx="6267450" cy="391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Лист" r:id="rId4" imgW="6267549" imgH="3914636" progId="Excel.Sheet.8">
                  <p:embed/>
                </p:oleObj>
              </mc:Choice>
              <mc:Fallback>
                <p:oleObj name="Лист" r:id="rId4" imgW="6267549" imgH="3914636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714500"/>
                        <a:ext cx="6267450" cy="391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5" descr="https://im0-tub-ru.yandex.net/i?id=baa8731c964f8b0c134367382b2f89e8&amp;n=33&amp;h=190&amp;w=30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214938"/>
            <a:ext cx="91440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639</TotalTime>
  <Words>446</Words>
  <Application>Microsoft Office PowerPoint</Application>
  <PresentationFormat>Экран (4:3)</PresentationFormat>
  <Paragraphs>107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Лист</vt:lpstr>
      <vt:lpstr> Верхнеобливское сельское поселение</vt:lpstr>
      <vt:lpstr>Презентация PowerPoint</vt:lpstr>
      <vt:lpstr>Бюджет Верхнеобливского  сельского поселения на 2016 год  направлен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Дорожный фонд</vt:lpstr>
      <vt:lpstr>Динамика доходов бюджета Верхнеобливского сельского поселения                                  2016 год по отношению к плану  2015 года                                                               тыс.руб</vt:lpstr>
    </vt:vector>
  </TitlesOfParts>
  <Company>Финансовый отдел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Администрация</cp:lastModifiedBy>
  <cp:revision>365</cp:revision>
  <dcterms:created xsi:type="dcterms:W3CDTF">2012-11-13T07:23:35Z</dcterms:created>
  <dcterms:modified xsi:type="dcterms:W3CDTF">2016-07-25T14:12:49Z</dcterms:modified>
</cp:coreProperties>
</file>