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5" r:id="rId3"/>
    <p:sldId id="258" r:id="rId4"/>
    <p:sldId id="260" r:id="rId5"/>
    <p:sldId id="266" r:id="rId6"/>
    <p:sldId id="295" r:id="rId7"/>
    <p:sldId id="27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22" y="7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6" y="4"/>
            <a:ext cx="11683811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2" y="4282261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4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798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4" y="3505212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3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5020163"/>
            <a:ext cx="4050792" cy="923330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7" y="3832648"/>
            <a:ext cx="907187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7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690031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4" y="685803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9010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685804"/>
            <a:ext cx="10396903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2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232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4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6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3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651731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723858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1859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1" y="685804"/>
            <a:ext cx="10394707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3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92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4"/>
            <a:ext cx="10396883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9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91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1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9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6123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1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5914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3" y="685804"/>
            <a:ext cx="2264647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3" y="685804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2715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5161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4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605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3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5088715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2" y="2063396"/>
            <a:ext cx="5086539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7132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8" y="2063396"/>
            <a:ext cx="485615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3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3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72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8919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0387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6662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5" y="685804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4" y="2709056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4993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6345303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1" y="4"/>
            <a:ext cx="3598147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3" y="2709054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0333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6" y="4"/>
            <a:ext cx="12005351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4"/>
            <a:ext cx="1039688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3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7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0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E47DF4E-3FDE-4988-986A-A8913DBAE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2" y="-375362"/>
            <a:ext cx="11053235" cy="6079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B998FDE-D00E-4D50-B181-67FA54D11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82" y="2403845"/>
            <a:ext cx="7775308" cy="39788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F163051-E867-4A1F-807A-D63D51165EDF}"/>
              </a:ext>
            </a:extLst>
          </p:cNvPr>
          <p:cNvSpPr/>
          <p:nvPr/>
        </p:nvSpPr>
        <p:spPr>
          <a:xfrm>
            <a:off x="695153" y="0"/>
            <a:ext cx="9539791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Исполнение  бюджета </a:t>
            </a:r>
            <a:r>
              <a:rPr lang="ru-RU" sz="4000" b="1" dirty="0" err="1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Верхнеобливского</a:t>
            </a:r>
            <a:r>
              <a:rPr lang="ru-RU" sz="40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ru-RU" sz="4000" b="1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сельского поселения за   2018 год</a:t>
            </a:r>
            <a:endParaRPr lang="ru-RU" sz="4000" b="1" cap="none" spc="0" dirty="0" smtClean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134068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17500" y="0"/>
            <a:ext cx="10756900" cy="2354262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Исполнение бюджета Верхнеобливского  сельского поселения Тацинского района </a:t>
            </a:r>
            <a:br>
              <a:rPr lang="ru-RU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 2018 год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26252" y="2327056"/>
            <a:ext cx="8183563" cy="7524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Основные параметры бюджета</a:t>
            </a:r>
            <a:b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тыс.руб.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168798" y="5309359"/>
            <a:ext cx="1054303" cy="771159"/>
          </a:xfrm>
          <a:prstGeom prst="triangle">
            <a:avLst/>
          </a:prstGeom>
          <a:gradFill rotWithShape="1">
            <a:gsLst>
              <a:gs pos="0">
                <a:srgbClr val="F5CD2D">
                  <a:shade val="63000"/>
                  <a:satMod val="165000"/>
                </a:srgbClr>
              </a:gs>
              <a:gs pos="30000">
                <a:srgbClr val="F5CD2D">
                  <a:shade val="58000"/>
                  <a:satMod val="165000"/>
                </a:srgbClr>
              </a:gs>
              <a:gs pos="75000">
                <a:srgbClr val="F5CD2D">
                  <a:shade val="30000"/>
                  <a:satMod val="175000"/>
                </a:srgbClr>
              </a:gs>
              <a:gs pos="100000">
                <a:srgbClr val="F5CD2D">
                  <a:shade val="15000"/>
                  <a:satMod val="175000"/>
                </a:srgbClr>
              </a:gs>
            </a:gsLst>
            <a:path path="circle">
              <a:fillToRect l="5000" t="100000" r="120000" b="10000"/>
            </a:path>
          </a:gradFill>
          <a:ln>
            <a:noFill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ysClr val="window" lastClr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840000">
            <a:off x="6340925" y="4115922"/>
            <a:ext cx="1568167" cy="1166617"/>
          </a:xfrm>
          <a:prstGeom prst="roundRect">
            <a:avLst/>
          </a:prstGeom>
          <a:gradFill rotWithShape="1">
            <a:gsLst>
              <a:gs pos="0">
                <a:srgbClr val="FE8637">
                  <a:tint val="35000"/>
                  <a:satMod val="260000"/>
                </a:srgbClr>
              </a:gs>
              <a:gs pos="30000">
                <a:srgbClr val="FE8637">
                  <a:tint val="38000"/>
                  <a:satMod val="260000"/>
                </a:srgbClr>
              </a:gs>
              <a:gs pos="75000">
                <a:srgbClr val="FE8637">
                  <a:tint val="55000"/>
                  <a:satMod val="255000"/>
                </a:srgbClr>
              </a:gs>
              <a:gs pos="100000">
                <a:srgbClr val="FE8637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FE8637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9270,9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840000">
            <a:off x="7860236" y="4599920"/>
            <a:ext cx="1525040" cy="109241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>
                <a:solidFill>
                  <a:sysClr val="windowText" lastClr="000000"/>
                </a:solidFill>
                <a:latin typeface="Century Schoolbook"/>
              </a:rPr>
              <a:t>9273,5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840000">
            <a:off x="2200747" y="2911934"/>
            <a:ext cx="1568167" cy="1289211"/>
          </a:xfrm>
          <a:prstGeom prst="roundRect">
            <a:avLst/>
          </a:prstGeom>
          <a:gradFill rotWithShape="1">
            <a:gsLst>
              <a:gs pos="0">
                <a:srgbClr val="FE8637">
                  <a:tint val="35000"/>
                  <a:satMod val="260000"/>
                </a:srgbClr>
              </a:gs>
              <a:gs pos="30000">
                <a:srgbClr val="FE8637">
                  <a:tint val="38000"/>
                  <a:satMod val="260000"/>
                </a:srgbClr>
              </a:gs>
              <a:gs pos="75000">
                <a:srgbClr val="FE8637">
                  <a:tint val="55000"/>
                  <a:satMod val="255000"/>
                </a:srgbClr>
              </a:gs>
              <a:gs pos="100000">
                <a:srgbClr val="FE8637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FE8637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8252,0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 rot="840000">
            <a:off x="3744401" y="3370972"/>
            <a:ext cx="1556981" cy="124796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8250,6</a:t>
            </a:r>
          </a:p>
        </p:txBody>
      </p:sp>
      <p:sp>
        <p:nvSpPr>
          <p:cNvPr id="13" name="Прямоугольник 12"/>
          <p:cNvSpPr/>
          <p:nvPr/>
        </p:nvSpPr>
        <p:spPr>
          <a:xfrm rot="863452">
            <a:off x="2287037" y="4961510"/>
            <a:ext cx="6817826" cy="415239"/>
          </a:xfrm>
          <a:prstGeom prst="rect">
            <a:avLst/>
          </a:prstGeom>
          <a:gradFill rotWithShape="1">
            <a:gsLst>
              <a:gs pos="0">
                <a:srgbClr val="F5CD2D">
                  <a:shade val="63000"/>
                  <a:satMod val="165000"/>
                </a:srgbClr>
              </a:gs>
              <a:gs pos="30000">
                <a:srgbClr val="F5CD2D">
                  <a:shade val="58000"/>
                  <a:satMod val="165000"/>
                </a:srgbClr>
              </a:gs>
              <a:gs pos="75000">
                <a:srgbClr val="F5CD2D">
                  <a:shade val="30000"/>
                  <a:satMod val="175000"/>
                </a:srgbClr>
              </a:gs>
              <a:gs pos="100000">
                <a:srgbClr val="F5CD2D">
                  <a:shade val="15000"/>
                  <a:satMod val="175000"/>
                </a:srgbClr>
              </a:gs>
            </a:gsLst>
            <a:path path="circle">
              <a:fillToRect l="5000" t="100000" r="120000" b="10000"/>
            </a:path>
          </a:gradFill>
          <a:ln>
            <a:noFill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ysClr val="window" lastClr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7624145" y="3605007"/>
            <a:ext cx="164306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ДОХОДЫ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3288996" y="2527111"/>
            <a:ext cx="20435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РАСХОДЫ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9225" y="4664742"/>
            <a:ext cx="336550" cy="447237"/>
          </a:xfrm>
          <a:prstGeom prst="roundRect">
            <a:avLst/>
          </a:prstGeom>
          <a:gradFill rotWithShape="1">
            <a:gsLst>
              <a:gs pos="0">
                <a:srgbClr val="FE8637">
                  <a:tint val="35000"/>
                  <a:satMod val="260000"/>
                </a:srgbClr>
              </a:gs>
              <a:gs pos="30000">
                <a:srgbClr val="FE8637">
                  <a:tint val="38000"/>
                  <a:satMod val="260000"/>
                </a:srgbClr>
              </a:gs>
              <a:gs pos="75000">
                <a:srgbClr val="FE8637">
                  <a:tint val="55000"/>
                  <a:satMod val="255000"/>
                </a:srgbClr>
              </a:gs>
              <a:gs pos="100000">
                <a:srgbClr val="FE8637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FE8637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9208" y="5028958"/>
            <a:ext cx="357190" cy="425942"/>
          </a:xfrm>
          <a:prstGeom prst="roundRect">
            <a:avLst/>
          </a:prstGeom>
          <a:gradFill rotWithShape="1">
            <a:gsLst>
              <a:gs pos="0">
                <a:srgbClr val="B32C16">
                  <a:shade val="63000"/>
                  <a:satMod val="165000"/>
                </a:srgbClr>
              </a:gs>
              <a:gs pos="30000">
                <a:srgbClr val="B32C16">
                  <a:shade val="58000"/>
                  <a:satMod val="165000"/>
                </a:srgbClr>
              </a:gs>
              <a:gs pos="75000">
                <a:srgbClr val="B32C16">
                  <a:shade val="30000"/>
                  <a:satMod val="175000"/>
                </a:srgbClr>
              </a:gs>
              <a:gs pos="100000">
                <a:srgbClr val="B32C16">
                  <a:shade val="15000"/>
                  <a:satMod val="175000"/>
                </a:srgbClr>
              </a:gs>
            </a:gsLst>
            <a:path path="circle">
              <a:fillToRect l="5000" t="100000" r="120000" b="10000"/>
            </a:path>
          </a:gradFill>
          <a:ln>
            <a:noFill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ysClr val="window" lastClr="FFFFFF"/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649288" y="4811941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план</a:t>
            </a:r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649288" y="5169129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факт</a:t>
            </a:r>
          </a:p>
        </p:txBody>
      </p:sp>
    </p:spTree>
    <p:extLst>
      <p:ext uri="{BB962C8B-B14F-4D97-AF65-F5344CB8AC3E}">
        <p14:creationId xmlns:p14="http://schemas.microsoft.com/office/powerpoint/2010/main" val="155846882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99A4E-479E-49A9-AA17-0A01910C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27" y="952500"/>
            <a:ext cx="10396883" cy="115814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4400" cap="none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Налоговых и неналоговых  доходов  поступило  в сумме  </a:t>
            </a:r>
            <a:r>
              <a:rPr lang="ru-RU" sz="4800" cap="none" dirty="0">
                <a:solidFill>
                  <a:schemeClr val="accent6"/>
                </a:solidFill>
                <a:ea typeface="+mn-ea"/>
                <a:cs typeface="+mn-cs"/>
              </a:rPr>
              <a:t>6293,7 </a:t>
            </a:r>
            <a:r>
              <a:rPr lang="ru-RU" sz="4400" cap="none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тыс. рублей.</a:t>
            </a:r>
            <a:r>
              <a:rPr lang="ru-RU" sz="3200" cap="none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cap="none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60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8473" y="1611069"/>
            <a:ext cx="11264900" cy="717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sz="2800" dirty="0"/>
              <a:t>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 eaLnBrk="1" hangingPunct="1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НДФЛ -394,5 тысяч рублей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hangingPunct="1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Единый сельскохозяйственный налог-782,1 тысяч рублей;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hangingPunct="1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Налог на имущество физических лиц-107,0 тысяч рублей;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hangingPunct="1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Земельный налог -3070,6 тысяч рублей;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hangingPunct="1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Государственная пошлина-9,9 тысяч рублей;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hangingPunct="1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Доходы от использования имущества 423,3 тысяч рублей;</a:t>
            </a:r>
          </a:p>
          <a:p>
            <a:pPr algn="just" eaLnBrk="1" hangingPunct="1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Доходы от продажи имущества 1505,7 тысяч рублей;</a:t>
            </a:r>
          </a:p>
          <a:p>
            <a:pPr algn="just" eaLnBrk="1" hangingPunct="1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Штрафы 0,6 тысяч рублей.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hangingPunct="1"/>
            <a:endParaRPr lang="ru-RU" sz="2800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452697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0581DD-CC69-48DC-925C-DD5C5A1F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accent2"/>
                </a:solidFill>
              </a:rPr>
              <a:t>Безвозмездные поступления поступили  в сумме   </a:t>
            </a:r>
            <a:r>
              <a:rPr lang="ru-RU" sz="5300" b="1" dirty="0">
                <a:solidFill>
                  <a:schemeClr val="accent6"/>
                </a:solidFill>
              </a:rPr>
              <a:t>2979,8 </a:t>
            </a:r>
            <a:r>
              <a:rPr lang="ru-RU" sz="4400" b="1" dirty="0">
                <a:solidFill>
                  <a:schemeClr val="accent2"/>
                </a:solidFill>
              </a:rPr>
              <a:t>тыс. рублей. 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F0E04BB-5F05-4A44-A266-26CD20346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3" y="3142895"/>
            <a:ext cx="3310128" cy="576262"/>
          </a:xfrm>
        </p:spPr>
        <p:txBody>
          <a:bodyPr/>
          <a:lstStyle/>
          <a:p>
            <a:r>
              <a:rPr lang="ru-RU" sz="3200" dirty="0"/>
              <a:t>Дотация на выравнивание бюджетной обеспеченности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6B3696B-E909-4E07-ADF3-28FE19D0A29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71503" y="3937000"/>
            <a:ext cx="3310128" cy="1511300"/>
          </a:xfrm>
        </p:spPr>
        <p:txBody>
          <a:bodyPr>
            <a:noAutofit/>
          </a:bodyPr>
          <a:lstStyle/>
          <a:p>
            <a:r>
              <a:rPr lang="ru-RU" sz="4000" dirty="0"/>
              <a:t>2029,6 тысяч рублей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F36544B-1964-44AE-AEB2-34ABE2C5D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3200" dirty="0"/>
              <a:t>Субвенции </a:t>
            </a:r>
            <a:r>
              <a:rPr lang="ru-RU" dirty="0"/>
              <a:t>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7814DB31-F193-42AE-9527-E72942D896EF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183821" y="2959100"/>
            <a:ext cx="3310128" cy="2059886"/>
          </a:xfrm>
        </p:spPr>
        <p:txBody>
          <a:bodyPr>
            <a:normAutofit/>
          </a:bodyPr>
          <a:lstStyle/>
          <a:p>
            <a:r>
              <a:rPr lang="ru-RU" sz="4000" dirty="0"/>
              <a:t>77,3 тысяч рублей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D402A42A-538D-4D97-8BB3-0C582B1D14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4980" y="2939695"/>
            <a:ext cx="3310128" cy="576262"/>
          </a:xfrm>
        </p:spPr>
        <p:txBody>
          <a:bodyPr/>
          <a:lstStyle/>
          <a:p>
            <a:r>
              <a:rPr lang="ru-RU" sz="3200" dirty="0"/>
              <a:t>Иные межбюджетные </a:t>
            </a:r>
          </a:p>
          <a:p>
            <a:r>
              <a:rPr lang="ru-RU" sz="3200" dirty="0"/>
              <a:t>трансферты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2FB817E4-8E41-4227-BBD5-C6B9D2A6B9F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46580" y="3695700"/>
            <a:ext cx="3310128" cy="1755086"/>
          </a:xfrm>
        </p:spPr>
        <p:txBody>
          <a:bodyPr>
            <a:normAutofit fontScale="92500"/>
          </a:bodyPr>
          <a:lstStyle/>
          <a:p>
            <a:r>
              <a:rPr lang="ru-RU" sz="4000" dirty="0"/>
              <a:t>872,9</a:t>
            </a:r>
          </a:p>
          <a:p>
            <a:r>
              <a:rPr lang="ru-RU" sz="4000" dirty="0"/>
              <a:t> тысяч рублей</a:t>
            </a:r>
          </a:p>
        </p:txBody>
      </p:sp>
    </p:spTree>
    <p:extLst>
      <p:ext uri="{BB962C8B-B14F-4D97-AF65-F5344CB8AC3E}">
        <p14:creationId xmlns:p14="http://schemas.microsoft.com/office/powerpoint/2010/main" val="304727224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1" y="246062"/>
            <a:ext cx="10396883" cy="1151965"/>
          </a:xfrm>
        </p:spPr>
        <p:txBody>
          <a:bodyPr/>
          <a:lstStyle/>
          <a:p>
            <a:r>
              <a:rPr lang="ru-RU" dirty="0"/>
              <a:t>Расходы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9400" y="1295400"/>
            <a:ext cx="6057900" cy="411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>
                <a:solidFill>
                  <a:srgbClr val="C00000"/>
                </a:solidFill>
              </a:rPr>
              <a:t>Общий объем расходов бюджета Верхнеобливского сельского поселения Тацинского района за  2018 год составил  </a:t>
            </a:r>
          </a:p>
          <a:p>
            <a:pPr marL="274320" indent="-274320"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>
                <a:solidFill>
                  <a:srgbClr val="C00000"/>
                </a:solidFill>
              </a:rPr>
              <a:t>по плану </a:t>
            </a:r>
            <a:r>
              <a:rPr lang="ru-RU" sz="2400" dirty="0">
                <a:solidFill>
                  <a:srgbClr val="C00000"/>
                </a:solidFill>
              </a:rPr>
              <a:t>8252,0</a:t>
            </a:r>
            <a:r>
              <a:rPr lang="ru-RU" dirty="0">
                <a:solidFill>
                  <a:srgbClr val="C00000"/>
                </a:solidFill>
              </a:rPr>
              <a:t> тыс. рублей </a:t>
            </a:r>
          </a:p>
          <a:p>
            <a:pPr marL="274320" indent="-274320"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>
                <a:solidFill>
                  <a:srgbClr val="C00000"/>
                </a:solidFill>
              </a:rPr>
              <a:t>факт  </a:t>
            </a:r>
            <a:r>
              <a:rPr lang="ru-RU" sz="2400" dirty="0">
                <a:solidFill>
                  <a:srgbClr val="C00000"/>
                </a:solidFill>
              </a:rPr>
              <a:t>8250,6</a:t>
            </a:r>
            <a:r>
              <a:rPr lang="ru-RU" dirty="0">
                <a:solidFill>
                  <a:srgbClr val="C00000"/>
                </a:solidFill>
              </a:rPr>
              <a:t>тыс. рублей</a:t>
            </a:r>
            <a:r>
              <a:rPr lang="ru-RU" sz="2800" dirty="0">
                <a:solidFill>
                  <a:srgbClr val="C00000"/>
                </a:solidFill>
              </a:rPr>
              <a:t>, </a:t>
            </a:r>
          </a:p>
          <a:p>
            <a:pPr marL="274320" indent="-274320"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2800" dirty="0">
              <a:solidFill>
                <a:srgbClr val="C00000"/>
              </a:solidFill>
            </a:endParaRPr>
          </a:p>
          <a:p>
            <a:pPr marL="274320" indent="-274320"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>
                <a:solidFill>
                  <a:srgbClr val="C00000"/>
                </a:solidFill>
              </a:rPr>
              <a:t>                              Из бюджета поселения                   профинансированы социально- значимые и первоочередные расходы  (заработная плата с налогами и отчислениями, оплата коммунальных услуг, услуг связи,  ГСМ, котельно-печное топливо и иные  расходы).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42" y="732437"/>
            <a:ext cx="5882137" cy="422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12741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66149" y="2160956"/>
            <a:ext cx="4381455" cy="2232025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</a:rPr>
              <a:t>ИСПОЛНЕН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ИЕ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</a:rPr>
              <a:t> РАСХОДОВ БЮДЖЕТА ЗА   2018г  (8250,6)</a:t>
            </a:r>
          </a:p>
        </p:txBody>
      </p:sp>
      <p:sp>
        <p:nvSpPr>
          <p:cNvPr id="3" name="Стрелка вверх 2"/>
          <p:cNvSpPr/>
          <p:nvPr/>
        </p:nvSpPr>
        <p:spPr>
          <a:xfrm rot="19875771">
            <a:off x="3936615" y="1237411"/>
            <a:ext cx="863600" cy="1079500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Стрелка вверх 3"/>
          <p:cNvSpPr/>
          <p:nvPr/>
        </p:nvSpPr>
        <p:spPr>
          <a:xfrm rot="5400000">
            <a:off x="7919381" y="2880888"/>
            <a:ext cx="863600" cy="1079500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Стрелка вверх 4"/>
          <p:cNvSpPr/>
          <p:nvPr/>
        </p:nvSpPr>
        <p:spPr>
          <a:xfrm rot="988110">
            <a:off x="5868321" y="1189783"/>
            <a:ext cx="930598" cy="1061283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Стрелка вверх 5"/>
          <p:cNvSpPr/>
          <p:nvPr/>
        </p:nvSpPr>
        <p:spPr>
          <a:xfrm rot="2731456">
            <a:off x="7391727" y="1776797"/>
            <a:ext cx="863600" cy="1081088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Стрелка вверх 6"/>
          <p:cNvSpPr/>
          <p:nvPr/>
        </p:nvSpPr>
        <p:spPr>
          <a:xfrm rot="13950820">
            <a:off x="2933556" y="3754724"/>
            <a:ext cx="865187" cy="1081087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Стрелка вверх 7"/>
          <p:cNvSpPr/>
          <p:nvPr/>
        </p:nvSpPr>
        <p:spPr>
          <a:xfrm rot="17467271">
            <a:off x="2437979" y="2196756"/>
            <a:ext cx="865187" cy="1081087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5412069" y="49397"/>
            <a:ext cx="2315171" cy="1297356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НАЦИОНАЛЬНАЯ ОБОРОНА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(77,1)</a:t>
            </a:r>
          </a:p>
        </p:txBody>
      </p:sp>
      <p:sp>
        <p:nvSpPr>
          <p:cNvPr id="10" name="7-конечная звезда 9"/>
          <p:cNvSpPr/>
          <p:nvPr/>
        </p:nvSpPr>
        <p:spPr>
          <a:xfrm>
            <a:off x="8890931" y="2311045"/>
            <a:ext cx="2646218" cy="1655762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НАЦИОНАЛЬ- НАЯ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ЭКОНОМИКА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(111,7)</a:t>
            </a:r>
          </a:p>
        </p:txBody>
      </p:sp>
      <p:sp>
        <p:nvSpPr>
          <p:cNvPr id="11" name="7-конечная звезда 10"/>
          <p:cNvSpPr/>
          <p:nvPr/>
        </p:nvSpPr>
        <p:spPr>
          <a:xfrm>
            <a:off x="7727241" y="254001"/>
            <a:ext cx="2592388" cy="1922062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НАЦИОНАЛЬНАЯ БЕЗОПАСНОСТЬ И ПРАВООХРАНИТЕЛЬНАЯ ДЕЯТЕЛЬНОСТЬ (28,1)</a:t>
            </a:r>
          </a:p>
        </p:txBody>
      </p:sp>
      <p:sp>
        <p:nvSpPr>
          <p:cNvPr id="12" name="7-конечная звезда 11"/>
          <p:cNvSpPr/>
          <p:nvPr/>
        </p:nvSpPr>
        <p:spPr>
          <a:xfrm>
            <a:off x="3936999" y="5018354"/>
            <a:ext cx="3198301" cy="1609129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СОЦИАЛЬНАЯ ПОЛИТИКА (60,0)</a:t>
            </a:r>
          </a:p>
        </p:txBody>
      </p:sp>
      <p:sp>
        <p:nvSpPr>
          <p:cNvPr id="13" name="7-конечная звезда 12"/>
          <p:cNvSpPr/>
          <p:nvPr/>
        </p:nvSpPr>
        <p:spPr>
          <a:xfrm rot="20496672">
            <a:off x="453012" y="4155064"/>
            <a:ext cx="2769257" cy="1536700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КУЛЬТУРА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(2663,9)</a:t>
            </a:r>
          </a:p>
        </p:txBody>
      </p:sp>
      <p:sp>
        <p:nvSpPr>
          <p:cNvPr id="14" name="7-конечная звезда 13"/>
          <p:cNvSpPr/>
          <p:nvPr/>
        </p:nvSpPr>
        <p:spPr>
          <a:xfrm>
            <a:off x="547395" y="1153262"/>
            <a:ext cx="2319390" cy="1640442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Физическая культура и спорт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(26,3)</a:t>
            </a:r>
          </a:p>
        </p:txBody>
      </p:sp>
      <p:sp>
        <p:nvSpPr>
          <p:cNvPr id="15" name="7-конечная звезда 14"/>
          <p:cNvSpPr/>
          <p:nvPr/>
        </p:nvSpPr>
        <p:spPr>
          <a:xfrm>
            <a:off x="2248975" y="27356"/>
            <a:ext cx="2592388" cy="1341438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ОБЩЕГОСУДАРСТВЕННЫЕ ВОПРОСЫ (4122,0)</a:t>
            </a:r>
          </a:p>
        </p:txBody>
      </p:sp>
      <p:sp>
        <p:nvSpPr>
          <p:cNvPr id="16" name="Стрелка вверх 15"/>
          <p:cNvSpPr/>
          <p:nvPr/>
        </p:nvSpPr>
        <p:spPr>
          <a:xfrm rot="8316977">
            <a:off x="6998263" y="3951701"/>
            <a:ext cx="863600" cy="1079500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7-конечная звезда 16"/>
          <p:cNvSpPr/>
          <p:nvPr/>
        </p:nvSpPr>
        <p:spPr>
          <a:xfrm>
            <a:off x="7304103" y="4319137"/>
            <a:ext cx="3438664" cy="1773237"/>
          </a:xfrm>
          <a:prstGeom prst="star7">
            <a:avLst/>
          </a:prstGeom>
          <a:solidFill>
            <a:srgbClr val="00B0F0"/>
          </a:solidFill>
          <a:ln w="12700" cap="flat" cmpd="sng" algn="ctr">
            <a:solidFill>
              <a:srgbClr val="777C84">
                <a:shade val="70000"/>
                <a:satMod val="150000"/>
              </a:srgbClr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БЛАГОУСТРОЙСТВО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(1161,5)</a:t>
            </a:r>
          </a:p>
        </p:txBody>
      </p:sp>
      <p:sp>
        <p:nvSpPr>
          <p:cNvPr id="18" name="Стрелка вверх 17"/>
          <p:cNvSpPr/>
          <p:nvPr/>
        </p:nvSpPr>
        <p:spPr>
          <a:xfrm rot="10631134">
            <a:off x="5032522" y="4427740"/>
            <a:ext cx="863600" cy="1079500"/>
          </a:xfrm>
          <a:prstGeom prst="upArrow">
            <a:avLst/>
          </a:prstGeom>
          <a:solidFill>
            <a:srgbClr val="777C84"/>
          </a:solidFill>
          <a:ln w="34925" cap="flat" cmpd="sng" algn="ctr">
            <a:solidFill>
              <a:sysClr val="window" lastClr="FFFFFF"/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10477032" y="11701"/>
            <a:ext cx="1296988" cy="574675"/>
          </a:xfrm>
          <a:prstGeom prst="horizontalScroll">
            <a:avLst/>
          </a:prstGeom>
          <a:solidFill>
            <a:srgbClr val="FE8637"/>
          </a:solidFill>
          <a:ln w="25400" cap="flat" cmpd="sng" algn="ctr">
            <a:solidFill>
              <a:srgbClr val="FE8637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тыс.руб..</a:t>
            </a:r>
          </a:p>
        </p:txBody>
      </p:sp>
    </p:spTree>
    <p:extLst>
      <p:ext uri="{BB962C8B-B14F-4D97-AF65-F5344CB8AC3E}">
        <p14:creationId xmlns:p14="http://schemas.microsoft.com/office/powerpoint/2010/main" val="22448485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062840"/>
              </p:ext>
            </p:extLst>
          </p:nvPr>
        </p:nvGraphicFramePr>
        <p:xfrm>
          <a:off x="699247" y="1129552"/>
          <a:ext cx="10555941" cy="4606321"/>
        </p:xfrm>
        <a:graphic>
          <a:graphicData uri="http://schemas.openxmlformats.org/drawingml/2006/table">
            <a:tbl>
              <a:tblPr/>
              <a:tblGrid>
                <a:gridCol w="562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45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34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98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45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21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(утвержденный)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исполнения</a:t>
                      </a:r>
                    </a:p>
                  </a:txBody>
                  <a:tcPr marL="2269" marR="2269" marT="226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МУНИЦИПАЛЬНЫЕ ПРОГРАММЫ, всего 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3780,8</a:t>
                      </a:r>
                    </a:p>
                  </a:txBody>
                  <a:tcPr marL="7619" marR="7619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3780,8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5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19" marR="7619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11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Верхнеобливского сельского поселения «Обеспечение общественного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порядка и противодействие коррупции 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2,2</a:t>
                      </a:r>
                    </a:p>
                  </a:txBody>
                  <a:tcPr marL="7619" marR="7619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2,2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8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Верхнеобливского сельского поселения «Защита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26,0</a:t>
                      </a:r>
                    </a:p>
                  </a:txBody>
                  <a:tcPr marL="7619" marR="7619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26,0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05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Верхнеобливского сельского поселения «Развитие культуры »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2663,9</a:t>
                      </a:r>
                    </a:p>
                  </a:txBody>
                  <a:tcPr marL="7619" marR="7619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2663,9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4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Верхнеобливского сельского поселения «Управление муниципальными финансами и создание условий для эффективного управления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финансами»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619" marR="7619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05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Верхнеобливского сельского поселения «Развитие физической культуры и спорта»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26,3</a:t>
                      </a:r>
                    </a:p>
                  </a:txBody>
                  <a:tcPr marL="7619" marR="7619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26,3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11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Верхнеобливского сельского поселения «Благоустройство территории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1062,4</a:t>
                      </a:r>
                    </a:p>
                  </a:txBody>
                  <a:tcPr marL="7619" marR="7619" marT="76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1062,4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Schoolbook"/>
                        </a:defRPr>
                      </a:lvl9pPr>
                    </a:lstStyle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2269" marR="2269" marT="2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1365" y="0"/>
            <a:ext cx="11631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Объем бюджетных ассигнований на реализацию муниципальных   программ   2018 год 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94797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441</TotalTime>
  <Words>373</Words>
  <Application>Microsoft Office PowerPoint</Application>
  <PresentationFormat>Произвольный</PresentationFormat>
  <Paragraphs>107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Главное мероприятие</vt:lpstr>
      <vt:lpstr>Презентация PowerPoint</vt:lpstr>
      <vt:lpstr>Основные параметры бюджета тыс.руб.</vt:lpstr>
      <vt:lpstr>Налоговых и неналоговых  доходов  поступило  в сумме  6293,7 тыс. рублей. </vt:lpstr>
      <vt:lpstr>Безвозмездные поступления поступили  в сумме   2979,8 тыс. рублей.  </vt:lpstr>
      <vt:lpstr>Расходы бюджета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Администрация</cp:lastModifiedBy>
  <cp:revision>53</cp:revision>
  <dcterms:created xsi:type="dcterms:W3CDTF">2018-02-14T19:17:23Z</dcterms:created>
  <dcterms:modified xsi:type="dcterms:W3CDTF">2019-05-16T08:12:21Z</dcterms:modified>
</cp:coreProperties>
</file>