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  <p:sldMasterId id="2147483699" r:id="rId3"/>
  </p:sldMasterIdLst>
  <p:sldIdLst>
    <p:sldId id="256" r:id="rId4"/>
    <p:sldId id="263" r:id="rId5"/>
    <p:sldId id="264" r:id="rId6"/>
    <p:sldId id="265" r:id="rId7"/>
    <p:sldId id="258" r:id="rId8"/>
    <p:sldId id="260" r:id="rId9"/>
    <p:sldId id="266" r:id="rId10"/>
    <p:sldId id="295" r:id="rId11"/>
    <p:sldId id="29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4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" y="4282261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4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8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4" y="3505212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3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5020163"/>
            <a:ext cx="4050792" cy="923330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690031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4" y="685803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901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685804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2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232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4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6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51731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8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1859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92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9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91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9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6123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5914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3" y="685804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3" y="685804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2715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8CF-A1EA-438D-B91A-A6E67761DC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7741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8E41F-887A-41FE-A561-2AE9B1B17F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610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5161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7A5BD-5DD3-4A6E-BF30-B26708D8F1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5840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B142-1F48-418B-A119-13B3B4CA29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2914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A7CD1-6BAB-4BFB-9C9E-F5BBC1E953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4832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232F6-D0EB-43D1-A41F-C2603E8ABA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5939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BCD4F-467A-45A0-A7F3-42E50A92AC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330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0778B-D255-446C-BDD5-F0956342A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9353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366B-CB54-4D5A-BA4E-2A45C50C78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2095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B312-9754-4307-BB32-DDE3D4E05E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7041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ED5E-C119-4929-AEBA-BD14C44391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94072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8CF-A1EA-438D-B91A-A6E67761DC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2329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6057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8E41F-887A-41FE-A561-2AE9B1B17F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33126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7A5BD-5DD3-4A6E-BF30-B26708D8F1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0086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B142-1F48-418B-A119-13B3B4CA29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095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A7CD1-6BAB-4BFB-9C9E-F5BBC1E953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55529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232F6-D0EB-43D1-A41F-C2603E8ABA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574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BCD4F-467A-45A0-A7F3-42E50A92AC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02789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0778B-D255-446C-BDD5-F0956342A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1692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366B-CB54-4D5A-BA4E-2A45C50C78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3075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B312-9754-4307-BB32-DDE3D4E05E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3000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ED5E-C119-4929-AEBA-BD14C44391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436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088715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2" y="2063396"/>
            <a:ext cx="5086539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713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8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3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2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891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0387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666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5" y="685804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4" y="2709056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499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4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3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033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6" y="4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3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9AA677-300F-4997-9DCE-9D7767E9E6B8}" type="slidenum">
              <a:rPr 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4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9AA677-300F-4997-9DCE-9D7767E9E6B8}" type="slidenum">
              <a:rPr 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3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E47DF4E-3FDE-4988-986A-A8913DBA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2" y="-375362"/>
            <a:ext cx="11053235" cy="6079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998FDE-D00E-4D50-B181-67FA54D11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82" y="2453693"/>
            <a:ext cx="7775308" cy="39788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F163051-E867-4A1F-807A-D63D51165EDF}"/>
              </a:ext>
            </a:extLst>
          </p:cNvPr>
          <p:cNvSpPr/>
          <p:nvPr/>
        </p:nvSpPr>
        <p:spPr>
          <a:xfrm>
            <a:off x="436088" y="0"/>
            <a:ext cx="1013931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Исполнение бюджета</a:t>
            </a:r>
            <a:endParaRPr lang="ru-RU" sz="5400" b="1" dirty="0" smtClean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54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ВЕРХНЕОБЛИВСКОГО    СЕЛЬСКОГО 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ПОСЕЛЕНИЯ   за 2019 ГОД</a:t>
            </a:r>
            <a:endParaRPr lang="ru-RU" sz="5400" b="1" cap="none" spc="0" dirty="0" smtClean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340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E47DF4E-3FDE-4988-986A-A8913DBA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56" y="125150"/>
            <a:ext cx="10143243" cy="557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998FDE-D00E-4D50-B181-67FA54D11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716" y="1438835"/>
            <a:ext cx="12327788" cy="566255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62130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Безимени-м с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r="6979"/>
          <a:stretch/>
        </p:blipFill>
        <p:spPr bwMode="auto">
          <a:xfrm>
            <a:off x="1231900" y="0"/>
            <a:ext cx="1010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176187" y="3289300"/>
            <a:ext cx="5183716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3023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kern="10" spc="720" dirty="0"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5402" y="977902"/>
            <a:ext cx="590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Администрация поселения осуществляет свою деятельность в соответствии с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3100" y="2578102"/>
            <a:ext cx="703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/>
              <a:t>Федеральным законом № 131 ФЗ «об общих принципах организации местного самоуправления в Российской Федерации»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/>
              <a:t>Уставом муниципального образования «Верхнеобливского сельского поселение»</a:t>
            </a:r>
          </a:p>
        </p:txBody>
      </p:sp>
    </p:spTree>
    <p:extLst>
      <p:ext uri="{BB962C8B-B14F-4D97-AF65-F5344CB8AC3E}">
        <p14:creationId xmlns:p14="http://schemas.microsoft.com/office/powerpoint/2010/main" val="1583411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0" y="476250"/>
            <a:ext cx="7681384" cy="1143000"/>
          </a:xfrm>
        </p:spPr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территории поселения </a:t>
            </a:r>
            <a:b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13  населенных пунктов: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28775"/>
            <a:ext cx="9677399" cy="3743325"/>
          </a:xfrm>
        </p:spPr>
        <p:txBody>
          <a:bodyPr numCol="2"/>
          <a:lstStyle/>
          <a:p>
            <a:pPr algn="ctr">
              <a:buBlip>
                <a:blip r:embed="rId2"/>
              </a:buBlip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х.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Верхнеобливский - административный центр</a:t>
            </a:r>
          </a:p>
          <a:p>
            <a:pPr>
              <a:buFontTx/>
              <a:buBlip>
                <a:blip r:embed="rId2"/>
              </a:buBlip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Новониколаевский 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Поляков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Новомарьевка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Яново - Петровский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Андреев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Гринев</a:t>
            </a:r>
          </a:p>
          <a:p>
            <a:pPr>
              <a:buFontTx/>
              <a:buBlip>
                <a:blip r:embed="rId2"/>
              </a:buBlip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ru-RU" sz="2000" b="1" dirty="0">
                <a:solidFill>
                  <a:srgbClr val="FF0000"/>
                </a:solidFill>
              </a:rPr>
              <a:t>Численность населения            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            составляет </a:t>
            </a:r>
            <a:r>
              <a:rPr lang="ru-RU" sz="2800" b="1" dirty="0">
                <a:solidFill>
                  <a:srgbClr val="FF0000"/>
                </a:solidFill>
              </a:rPr>
              <a:t>1632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человека</a:t>
            </a: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Качалин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Малокачалин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Краснокомиссаровка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Калмыков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Майоро-Белашовка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х. Лесной</a:t>
            </a: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8"/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997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17500" y="0"/>
            <a:ext cx="10756900" cy="2354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Исполнение бюджета Верхнеобливского  сельского поселения Тацинского района </a:t>
            </a:r>
            <a:b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2019 год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6252" y="2327056"/>
            <a:ext cx="8183563" cy="752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Основные параметры бюджета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тыс.руб.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168798" y="5309359"/>
            <a:ext cx="1054303" cy="771159"/>
          </a:xfrm>
          <a:prstGeom prst="triangle">
            <a:avLst/>
          </a:prstGeom>
          <a:gradFill rotWithShape="1">
            <a:gsLst>
              <a:gs pos="0">
                <a:srgbClr val="F5CD2D">
                  <a:shade val="63000"/>
                  <a:satMod val="165000"/>
                </a:srgbClr>
              </a:gs>
              <a:gs pos="30000">
                <a:srgbClr val="F5CD2D">
                  <a:shade val="58000"/>
                  <a:satMod val="165000"/>
                </a:srgbClr>
              </a:gs>
              <a:gs pos="75000">
                <a:srgbClr val="F5CD2D">
                  <a:shade val="30000"/>
                  <a:satMod val="175000"/>
                </a:srgbClr>
              </a:gs>
              <a:gs pos="100000">
                <a:srgbClr val="F5CD2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840000">
            <a:off x="6288785" y="4121049"/>
            <a:ext cx="1568167" cy="1166617"/>
          </a:xfrm>
          <a:prstGeom prst="roundRect">
            <a:avLst/>
          </a:prstGeom>
          <a:gradFill rotWithShape="1">
            <a:gsLst>
              <a:gs pos="0">
                <a:srgbClr val="FE8637">
                  <a:tint val="35000"/>
                  <a:satMod val="260000"/>
                </a:srgbClr>
              </a:gs>
              <a:gs pos="30000">
                <a:srgbClr val="FE8637">
                  <a:tint val="38000"/>
                  <a:satMod val="260000"/>
                </a:srgbClr>
              </a:gs>
              <a:gs pos="75000">
                <a:srgbClr val="FE8637">
                  <a:tint val="55000"/>
                  <a:satMod val="255000"/>
                </a:srgbClr>
              </a:gs>
              <a:gs pos="100000">
                <a:srgbClr val="FE8637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9205,0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840000">
            <a:off x="7851461" y="4591401"/>
            <a:ext cx="1525040" cy="10924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9196,8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 rot="840000">
            <a:off x="2200747" y="2911934"/>
            <a:ext cx="1568167" cy="1289211"/>
          </a:xfrm>
          <a:prstGeom prst="roundRect">
            <a:avLst/>
          </a:prstGeom>
          <a:gradFill rotWithShape="1">
            <a:gsLst>
              <a:gs pos="0">
                <a:srgbClr val="FE8637">
                  <a:tint val="35000"/>
                  <a:satMod val="260000"/>
                </a:srgbClr>
              </a:gs>
              <a:gs pos="30000">
                <a:srgbClr val="FE8637">
                  <a:tint val="38000"/>
                  <a:satMod val="260000"/>
                </a:srgbClr>
              </a:gs>
              <a:gs pos="75000">
                <a:srgbClr val="FE8637">
                  <a:tint val="55000"/>
                  <a:satMod val="255000"/>
                </a:srgbClr>
              </a:gs>
              <a:gs pos="100000">
                <a:srgbClr val="FE8637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8269,8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840000">
            <a:off x="3744401" y="3370972"/>
            <a:ext cx="1556981" cy="124796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8268,4</a:t>
            </a:r>
          </a:p>
        </p:txBody>
      </p:sp>
      <p:sp>
        <p:nvSpPr>
          <p:cNvPr id="13" name="Прямоугольник 12"/>
          <p:cNvSpPr/>
          <p:nvPr/>
        </p:nvSpPr>
        <p:spPr>
          <a:xfrm rot="863452">
            <a:off x="2163547" y="4949823"/>
            <a:ext cx="6973716" cy="415239"/>
          </a:xfrm>
          <a:prstGeom prst="rect">
            <a:avLst/>
          </a:prstGeom>
          <a:gradFill rotWithShape="1">
            <a:gsLst>
              <a:gs pos="0">
                <a:srgbClr val="F5CD2D">
                  <a:shade val="63000"/>
                  <a:satMod val="165000"/>
                </a:srgbClr>
              </a:gs>
              <a:gs pos="30000">
                <a:srgbClr val="F5CD2D">
                  <a:shade val="58000"/>
                  <a:satMod val="165000"/>
                </a:srgbClr>
              </a:gs>
              <a:gs pos="75000">
                <a:srgbClr val="F5CD2D">
                  <a:shade val="30000"/>
                  <a:satMod val="175000"/>
                </a:srgbClr>
              </a:gs>
              <a:gs pos="100000">
                <a:srgbClr val="F5CD2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624145" y="3605007"/>
            <a:ext cx="16430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РАСХОДЫ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288996" y="2527111"/>
            <a:ext cx="2043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225" y="4664742"/>
            <a:ext cx="336550" cy="447237"/>
          </a:xfrm>
          <a:prstGeom prst="roundRect">
            <a:avLst/>
          </a:prstGeom>
          <a:gradFill rotWithShape="1">
            <a:gsLst>
              <a:gs pos="0">
                <a:srgbClr val="FE8637">
                  <a:tint val="35000"/>
                  <a:satMod val="260000"/>
                </a:srgbClr>
              </a:gs>
              <a:gs pos="30000">
                <a:srgbClr val="FE8637">
                  <a:tint val="38000"/>
                  <a:satMod val="260000"/>
                </a:srgbClr>
              </a:gs>
              <a:gs pos="75000">
                <a:srgbClr val="FE8637">
                  <a:tint val="55000"/>
                  <a:satMod val="255000"/>
                </a:srgbClr>
              </a:gs>
              <a:gs pos="100000">
                <a:srgbClr val="FE8637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9208" y="5028958"/>
            <a:ext cx="357190" cy="425942"/>
          </a:xfrm>
          <a:prstGeom prst="roundRect">
            <a:avLst/>
          </a:prstGeom>
          <a:gradFill rotWithShape="1">
            <a:gsLst>
              <a:gs pos="0">
                <a:srgbClr val="B32C16">
                  <a:shade val="63000"/>
                  <a:satMod val="165000"/>
                </a:srgbClr>
              </a:gs>
              <a:gs pos="30000">
                <a:srgbClr val="B32C16">
                  <a:shade val="58000"/>
                  <a:satMod val="165000"/>
                </a:srgbClr>
              </a:gs>
              <a:gs pos="75000">
                <a:srgbClr val="B32C16">
                  <a:shade val="30000"/>
                  <a:satMod val="175000"/>
                </a:srgbClr>
              </a:gs>
              <a:gs pos="100000">
                <a:srgbClr val="B32C16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649288" y="4811941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план</a:t>
            </a: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649288" y="5169129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факт</a:t>
            </a:r>
          </a:p>
        </p:txBody>
      </p:sp>
    </p:spTree>
    <p:extLst>
      <p:ext uri="{BB962C8B-B14F-4D97-AF65-F5344CB8AC3E}">
        <p14:creationId xmlns:p14="http://schemas.microsoft.com/office/powerpoint/2010/main" val="1558468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99A4E-479E-49A9-AA17-0A01910C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7" y="952500"/>
            <a:ext cx="10396883" cy="115814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4400" cap="none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Налоговых и неналоговых  доходов  поступило  в сумме  8268,4</a:t>
            </a:r>
            <a:r>
              <a:rPr lang="ru-RU" sz="4800" cap="none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ru-RU" sz="4400" cap="none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тыс. рублей.</a:t>
            </a:r>
            <a:r>
              <a:rPr lang="ru-RU" sz="32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6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473" y="1611069"/>
            <a:ext cx="112649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dirty="0"/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НДФЛ -345,7 тысяч рублей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Единый сельскохозяйственный налог-1112,2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 на имущество физических лиц-73,9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Земельный налог -2892,5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пошлина-10,1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Доходы от использования имущества 226,9 тысяч рублей;</a:t>
            </a: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Штрафы, санкции 8,4 тысяч рублей.</a:t>
            </a:r>
          </a:p>
          <a:p>
            <a:pPr algn="just" eaLnBrk="1" hangingPunct="1"/>
            <a:endParaRPr lang="ru-RU" sz="2800" b="1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526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0581DD-CC69-48DC-925C-DD5C5A1F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3340"/>
            <a:ext cx="10394707" cy="133443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2"/>
                </a:solidFill>
              </a:rPr>
              <a:t>Безвозмездные поступления поступили  в сумме   </a:t>
            </a:r>
            <a:r>
              <a:rPr lang="ru-RU" sz="4400" b="1" dirty="0">
                <a:solidFill>
                  <a:schemeClr val="accent6"/>
                </a:solidFill>
              </a:rPr>
              <a:t>3598,6</a:t>
            </a:r>
            <a:r>
              <a:rPr lang="ru-RU" sz="5300" b="1" dirty="0">
                <a:solidFill>
                  <a:schemeClr val="accent6"/>
                </a:solidFill>
              </a:rPr>
              <a:t> </a:t>
            </a:r>
            <a:r>
              <a:rPr lang="ru-RU" sz="4400" b="1" dirty="0">
                <a:solidFill>
                  <a:schemeClr val="accent2"/>
                </a:solidFill>
              </a:rPr>
              <a:t>тыс. рублей.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0E04BB-5F05-4A44-A266-26CD20346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3028129"/>
            <a:ext cx="3310128" cy="576262"/>
          </a:xfrm>
        </p:spPr>
        <p:txBody>
          <a:bodyPr/>
          <a:lstStyle/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Дотация на выравнивание бюджетной обеспеченности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B3696B-E909-4E07-ADF3-28FE19D0A2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85135" y="3730966"/>
            <a:ext cx="3310128" cy="1294779"/>
          </a:xfrm>
        </p:spPr>
        <p:txBody>
          <a:bodyPr>
            <a:noAutofit/>
          </a:bodyPr>
          <a:lstStyle/>
          <a:p>
            <a:r>
              <a:rPr lang="ru-RU" sz="4000" dirty="0"/>
              <a:t>2901,8 </a:t>
            </a:r>
            <a:r>
              <a:rPr lang="ru-RU" sz="3200" dirty="0"/>
              <a:t>тысяч рублей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36544B-1964-44AE-AEB2-34ABE2C5D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dirty="0"/>
              <a:t>Субвенции </a:t>
            </a:r>
            <a:r>
              <a:rPr lang="ru-RU" dirty="0"/>
              <a:t>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814DB31-F193-42AE-9527-E72942D896E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83,5 </a:t>
            </a:r>
            <a:r>
              <a:rPr lang="ru-RU" sz="3200" dirty="0"/>
              <a:t>тысяч рублей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7ADFA12-2F8C-4E72-BCD7-4CE283314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иные межбюджетные трансферты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9CEBD00-C2BF-48AD-A5DC-2762FB9E130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613,3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47272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1" y="246062"/>
            <a:ext cx="10396883" cy="1151965"/>
          </a:xfrm>
        </p:spPr>
        <p:txBody>
          <a:bodyPr/>
          <a:lstStyle/>
          <a:p>
            <a:r>
              <a:rPr lang="ru-RU" dirty="0"/>
              <a:t>Расходы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9400" y="1295400"/>
            <a:ext cx="6057900" cy="411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Общий объем расходов бюджета Верхнеобливского сельского поселения Тацинского района за 2019 год составил  </a:t>
            </a: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по плану </a:t>
            </a:r>
            <a:r>
              <a:rPr lang="ru-RU" sz="2000" dirty="0">
                <a:solidFill>
                  <a:srgbClr val="C00000"/>
                </a:solidFill>
              </a:rPr>
              <a:t>9205,0</a:t>
            </a:r>
            <a:r>
              <a:rPr lang="ru-RU" dirty="0">
                <a:solidFill>
                  <a:srgbClr val="C00000"/>
                </a:solidFill>
              </a:rPr>
              <a:t> тыс. рублей </a:t>
            </a: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факт  </a:t>
            </a:r>
            <a:r>
              <a:rPr lang="ru-RU" sz="2000" dirty="0">
                <a:solidFill>
                  <a:srgbClr val="C00000"/>
                </a:solidFill>
              </a:rPr>
              <a:t>9196,8 </a:t>
            </a:r>
            <a:r>
              <a:rPr lang="ru-RU" dirty="0">
                <a:solidFill>
                  <a:srgbClr val="C00000"/>
                </a:solidFill>
              </a:rPr>
              <a:t>тыс. рублей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800" dirty="0">
              <a:solidFill>
                <a:srgbClr val="C0000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                              Из бюджета поселения                   профинансированы социально- значимые и первоочередные расходы  (заработная плата с налогами и отчислениями, оплата коммунальных услуг, услуг связи,  ГСМ  и иные  расходы).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42" y="732437"/>
            <a:ext cx="5882137" cy="422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127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66149" y="2160956"/>
            <a:ext cx="4381455" cy="2232025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</a:rPr>
              <a:t>ИСПОЛНЕН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ИЕ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</a:rPr>
              <a:t> РАСХОДОВ БЮДЖЕТА ЗА 2019г  (9196,8)</a:t>
            </a:r>
          </a:p>
        </p:txBody>
      </p:sp>
      <p:sp>
        <p:nvSpPr>
          <p:cNvPr id="3" name="Стрелка вверх 2"/>
          <p:cNvSpPr/>
          <p:nvPr/>
        </p:nvSpPr>
        <p:spPr>
          <a:xfrm rot="19875771">
            <a:off x="3936615" y="1237411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Стрелка вверх 3"/>
          <p:cNvSpPr/>
          <p:nvPr/>
        </p:nvSpPr>
        <p:spPr>
          <a:xfrm rot="5400000">
            <a:off x="7811476" y="2407315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Стрелка вверх 4"/>
          <p:cNvSpPr/>
          <p:nvPr/>
        </p:nvSpPr>
        <p:spPr>
          <a:xfrm rot="988110">
            <a:off x="5351232" y="1139624"/>
            <a:ext cx="930598" cy="1061283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2731456">
            <a:off x="6979939" y="1509937"/>
            <a:ext cx="863600" cy="1081088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3950820">
            <a:off x="2673581" y="3311895"/>
            <a:ext cx="865187" cy="1081087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7467271">
            <a:off x="2437979" y="2196756"/>
            <a:ext cx="865187" cy="1081087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841363" y="-65261"/>
            <a:ext cx="2315171" cy="1297356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НАЦИОНАЛЬНАЯ ОБОРОНА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</a:t>
            </a:r>
            <a:r>
              <a:rPr lang="ru-RU" sz="1600" kern="0" dirty="0">
                <a:solidFill>
                  <a:sysClr val="windowText" lastClr="000000"/>
                </a:solidFill>
                <a:latin typeface="Century Schoolbook"/>
              </a:rPr>
              <a:t>8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3,3)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8738947" y="1824115"/>
            <a:ext cx="2646218" cy="1655762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НАЦИОНАЛЬ- НАЯ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ЭКОНОМИКА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364,7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7117895" y="-97947"/>
            <a:ext cx="2592388" cy="1922062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НАЦИОНАЛЬНАЯ БЕЗОПАСНОСТЬ И ПРАВООХРАНИТЕЛЬНАЯ ДЕЯТЕЛЬНОСТЬ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(35,1)</a:t>
            </a:r>
          </a:p>
        </p:txBody>
      </p:sp>
      <p:sp>
        <p:nvSpPr>
          <p:cNvPr id="12" name="7-конечная звезда 11"/>
          <p:cNvSpPr/>
          <p:nvPr/>
        </p:nvSpPr>
        <p:spPr>
          <a:xfrm>
            <a:off x="4794351" y="4975060"/>
            <a:ext cx="3198301" cy="1609129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СОЦИАЛЬНАЯ ПОЛИТИКА (64,0)</a:t>
            </a:r>
          </a:p>
        </p:txBody>
      </p:sp>
      <p:sp>
        <p:nvSpPr>
          <p:cNvPr id="13" name="7-конечная звезда 12"/>
          <p:cNvSpPr/>
          <p:nvPr/>
        </p:nvSpPr>
        <p:spPr>
          <a:xfrm rot="20496672">
            <a:off x="-57767" y="3674533"/>
            <a:ext cx="2769257" cy="1536700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КУЛЬТУРА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(2619,7)</a:t>
            </a:r>
          </a:p>
        </p:txBody>
      </p:sp>
      <p:sp>
        <p:nvSpPr>
          <p:cNvPr id="14" name="7-конечная звезда 13"/>
          <p:cNvSpPr/>
          <p:nvPr/>
        </p:nvSpPr>
        <p:spPr>
          <a:xfrm>
            <a:off x="547395" y="1153262"/>
            <a:ext cx="2319390" cy="1640442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Физическая культура и спорт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(52,2)</a:t>
            </a:r>
          </a:p>
        </p:txBody>
      </p:sp>
      <p:sp>
        <p:nvSpPr>
          <p:cNvPr id="15" name="7-конечная звезда 14"/>
          <p:cNvSpPr/>
          <p:nvPr/>
        </p:nvSpPr>
        <p:spPr>
          <a:xfrm>
            <a:off x="2248975" y="27356"/>
            <a:ext cx="2592388" cy="1341438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ОБЩЕГОСУДАРСТВЕННЫЕ ВОПРОСЫ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(4561,5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)</a:t>
            </a:r>
          </a:p>
        </p:txBody>
      </p:sp>
      <p:sp>
        <p:nvSpPr>
          <p:cNvPr id="16" name="Стрелка вверх 15"/>
          <p:cNvSpPr/>
          <p:nvPr/>
        </p:nvSpPr>
        <p:spPr>
          <a:xfrm rot="8316977">
            <a:off x="7207649" y="3669389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7686862" y="3717437"/>
            <a:ext cx="3438664" cy="1773237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БЛАГОУСТРОЙСТВО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(1377,4)</a:t>
            </a:r>
          </a:p>
        </p:txBody>
      </p:sp>
      <p:sp>
        <p:nvSpPr>
          <p:cNvPr id="18" name="Стрелка вверх 17"/>
          <p:cNvSpPr/>
          <p:nvPr/>
        </p:nvSpPr>
        <p:spPr>
          <a:xfrm rot="10631134">
            <a:off x="5720393" y="4323704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0477032" y="11701"/>
            <a:ext cx="1296988" cy="574675"/>
          </a:xfrm>
          <a:prstGeom prst="horizontalScroll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тыс.руб..</a:t>
            </a:r>
          </a:p>
        </p:txBody>
      </p:sp>
      <p:sp>
        <p:nvSpPr>
          <p:cNvPr id="20" name="Стрелка вверх 6">
            <a:extLst>
              <a:ext uri="{FF2B5EF4-FFF2-40B4-BE49-F238E27FC236}">
                <a16:creationId xmlns:a16="http://schemas.microsoft.com/office/drawing/2014/main" xmlns="" id="{139DAFB7-3191-49A7-8BF6-93F8B5475C29}"/>
              </a:ext>
            </a:extLst>
          </p:cNvPr>
          <p:cNvSpPr/>
          <p:nvPr/>
        </p:nvSpPr>
        <p:spPr>
          <a:xfrm rot="13950820">
            <a:off x="3760708" y="4139694"/>
            <a:ext cx="865187" cy="1081087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7-конечная звезда 12">
            <a:extLst>
              <a:ext uri="{FF2B5EF4-FFF2-40B4-BE49-F238E27FC236}">
                <a16:creationId xmlns:a16="http://schemas.microsoft.com/office/drawing/2014/main" xmlns="" id="{E254F19E-94B5-46F7-A9E1-6D6BCB30FB92}"/>
              </a:ext>
            </a:extLst>
          </p:cNvPr>
          <p:cNvSpPr/>
          <p:nvPr/>
        </p:nvSpPr>
        <p:spPr>
          <a:xfrm rot="20496672">
            <a:off x="1222837" y="4720826"/>
            <a:ext cx="3001291" cy="1536700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entury Schoolbook"/>
              </a:rPr>
              <a:t>ОБРАЗОВАНИЕ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(38,5)</a:t>
            </a:r>
          </a:p>
        </p:txBody>
      </p:sp>
    </p:spTree>
    <p:extLst>
      <p:ext uri="{BB962C8B-B14F-4D97-AF65-F5344CB8AC3E}">
        <p14:creationId xmlns:p14="http://schemas.microsoft.com/office/powerpoint/2010/main" val="224484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05416"/>
              </p:ext>
            </p:extLst>
          </p:nvPr>
        </p:nvGraphicFramePr>
        <p:xfrm>
          <a:off x="740834" y="1700214"/>
          <a:ext cx="10155767" cy="3965575"/>
        </p:xfrm>
        <a:graphic>
          <a:graphicData uri="http://schemas.openxmlformats.org/drawingml/2006/table">
            <a:tbl>
              <a:tblPr/>
              <a:tblGrid>
                <a:gridCol w="529839"/>
                <a:gridCol w="5811840"/>
                <a:gridCol w="1989873"/>
                <a:gridCol w="1824215"/>
              </a:tblGrid>
              <a:tr h="648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</a:p>
                    <a:p>
                      <a:pPr algn="ctr" fontAlgn="ctr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 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всего </a:t>
                      </a: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4088,1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4084,8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«Обеспечение общественного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порядка и противодействие коррупции 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«Защита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«Развитие культуры 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«Управление муниципальными финансами и создание условий для эффективного управления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финансами»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«Развитие физической культуры и спорта»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«Благоустройство территории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25" marR="3025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59" marR="10159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72"/>
          <p:cNvSpPr>
            <a:spLocks noChangeArrowheads="1"/>
          </p:cNvSpPr>
          <p:nvPr/>
        </p:nvSpPr>
        <p:spPr bwMode="auto">
          <a:xfrm>
            <a:off x="285752" y="108020"/>
            <a:ext cx="114744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Исполнение объема  бюджетных ассигнований на реализацию муниципальных 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 за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2019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83712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453</Words>
  <Application>Microsoft Office PowerPoint</Application>
  <PresentationFormat>Произвольный</PresentationFormat>
  <Paragraphs>202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Главное мероприятие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На территории поселения  13  населенных пунктов:</vt:lpstr>
      <vt:lpstr>Основные параметры бюджета тыс.руб.</vt:lpstr>
      <vt:lpstr>Налоговых и неналоговых  доходов  поступило  в сумме  8268,4 тыс. рублей. </vt:lpstr>
      <vt:lpstr>Безвозмездные поступления поступили  в сумме   3598,6 тыс. рублей.  </vt:lpstr>
      <vt:lpstr>Расходы бюджета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Администрация</dc:creator>
  <cp:lastModifiedBy>Администрация</cp:lastModifiedBy>
  <cp:revision>3</cp:revision>
  <dcterms:modified xsi:type="dcterms:W3CDTF">2020-04-14T11:30:53Z</dcterms:modified>
</cp:coreProperties>
</file>